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324" r:id="rId3"/>
    <p:sldId id="351" r:id="rId4"/>
    <p:sldId id="353" r:id="rId5"/>
    <p:sldId id="352" r:id="rId6"/>
    <p:sldId id="354" r:id="rId7"/>
    <p:sldId id="350" r:id="rId8"/>
    <p:sldId id="355" r:id="rId9"/>
    <p:sldId id="356" r:id="rId10"/>
    <p:sldId id="349" r:id="rId11"/>
    <p:sldId id="325" r:id="rId12"/>
    <p:sldId id="326" r:id="rId13"/>
    <p:sldId id="327" r:id="rId14"/>
    <p:sldId id="328" r:id="rId15"/>
    <p:sldId id="331" r:id="rId16"/>
    <p:sldId id="332" r:id="rId17"/>
    <p:sldId id="315" r:id="rId18"/>
    <p:sldId id="347" r:id="rId19"/>
    <p:sldId id="313" r:id="rId20"/>
    <p:sldId id="345" r:id="rId21"/>
    <p:sldId id="339" r:id="rId22"/>
    <p:sldId id="317" r:id="rId23"/>
  </p:sldIdLst>
  <p:sldSz cx="12192000" cy="6858000"/>
  <p:notesSz cx="6858000" cy="9144000"/>
  <p:embeddedFontLst>
    <p:embeddedFont>
      <p:font typeface="Arial Black" panose="020B0A04020102020204" pitchFamily="34" charset="0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Segoe UI Semibold" panose="020B0702040204020203" pitchFamily="34" charset="0"/>
      <p:bold r:id="rId35"/>
      <p:boldItalic r:id="rId36"/>
    </p:embeddedFont>
    <p:embeddedFont>
      <p:font typeface="Source Sans Pro" panose="020B0503030403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jpHISTKHZmGf9l4JtrcArORhrK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A828"/>
    <a:srgbClr val="006FDE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216D44-E125-4742-9049-980616A24901}">
  <a:tblStyle styleId="{5E216D44-E125-4742-9049-980616A249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62AB88A-B75C-4AC9-88B0-4A03EEF0A08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41" autoAdjust="0"/>
  </p:normalViewPr>
  <p:slideViewPr>
    <p:cSldViewPr snapToGrid="0">
      <p:cViewPr varScale="1">
        <p:scale>
          <a:sx n="106" d="100"/>
          <a:sy n="106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6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solidFill>
          <a:srgbClr val="F2F2F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1524000" y="146835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1643"/>
              </a:buClr>
              <a:buSzPts val="8000"/>
              <a:buFont typeface="Century Gothic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1524000" y="4164227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8" name="Google Shape;1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921057" y="3890341"/>
            <a:ext cx="8335051" cy="7486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4"/>
          <p:cNvSpPr txBox="1"/>
          <p:nvPr/>
        </p:nvSpPr>
        <p:spPr>
          <a:xfrm>
            <a:off x="999648" y="5908327"/>
            <a:ext cx="1018034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2021</a:t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79249"/>
            <a:ext cx="12192000" cy="1143577"/>
          </a:xfrm>
          <a:prstGeom prst="roundRect">
            <a:avLst>
              <a:gd name="adj" fmla="val 1262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14"/>
          <p:cNvPicPr preferRelativeResize="0"/>
          <p:nvPr/>
        </p:nvPicPr>
        <p:blipFill rotWithShape="1">
          <a:blip r:embed="rId3">
            <a:alphaModFix/>
          </a:blip>
          <a:srcRect b="91916"/>
          <a:stretch/>
        </p:blipFill>
        <p:spPr>
          <a:xfrm>
            <a:off x="0" y="0"/>
            <a:ext cx="12192000" cy="10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4" descr="Imagen que contiene 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 l="24194" t="26835" r="24235" b="27270"/>
          <a:stretch/>
        </p:blipFill>
        <p:spPr>
          <a:xfrm>
            <a:off x="9744364" y="258100"/>
            <a:ext cx="2013527" cy="8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4" descr="Text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5478" y="375075"/>
            <a:ext cx="2543904" cy="51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4" descr="Dibujo en blanco y negro&#10;&#10;Descripción generada automáticamente con confianza medi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34861" y="370584"/>
            <a:ext cx="1287758" cy="544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bg>
      <p:bgPr>
        <a:solidFill>
          <a:srgbClr val="F2F2F2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839788" y="1124465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1643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>
            <a:spLocks noGrp="1"/>
          </p:cNvSpPr>
          <p:nvPr>
            <p:ph type="pic" idx="2"/>
          </p:nvPr>
        </p:nvSpPr>
        <p:spPr>
          <a:xfrm>
            <a:off x="5183188" y="1124465"/>
            <a:ext cx="6172200" cy="5411788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15"/>
          <p:cNvSpPr txBox="1">
            <a:spLocks noGrp="1"/>
          </p:cNvSpPr>
          <p:nvPr>
            <p:ph type="body" idx="1"/>
          </p:nvPr>
        </p:nvSpPr>
        <p:spPr>
          <a:xfrm>
            <a:off x="839788" y="2724665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29" name="Google Shape;29;p15"/>
          <p:cNvGrpSpPr/>
          <p:nvPr/>
        </p:nvGrpSpPr>
        <p:grpSpPr>
          <a:xfrm>
            <a:off x="0" y="0"/>
            <a:ext cx="12192000" cy="833000"/>
            <a:chOff x="0" y="0"/>
            <a:chExt cx="12192000" cy="833000"/>
          </a:xfrm>
        </p:grpSpPr>
        <p:pic>
          <p:nvPicPr>
            <p:cNvPr id="30" name="Google Shape;30;p15"/>
            <p:cNvPicPr preferRelativeResize="0"/>
            <p:nvPr/>
          </p:nvPicPr>
          <p:blipFill rotWithShape="1">
            <a:blip r:embed="rId2">
              <a:alphaModFix/>
            </a:blip>
            <a:srcRect t="1" b="73387"/>
            <a:stretch/>
          </p:blipFill>
          <p:spPr>
            <a:xfrm>
              <a:off x="0" y="0"/>
              <a:ext cx="12192000" cy="2382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" name="Google Shape;31;p15"/>
            <p:cNvGrpSpPr/>
            <p:nvPr/>
          </p:nvGrpSpPr>
          <p:grpSpPr>
            <a:xfrm>
              <a:off x="0" y="115859"/>
              <a:ext cx="12192000" cy="717141"/>
              <a:chOff x="0" y="115859"/>
              <a:chExt cx="12192000" cy="717141"/>
            </a:xfrm>
          </p:grpSpPr>
          <p:sp>
            <p:nvSpPr>
              <p:cNvPr id="32" name="Google Shape;32;p15"/>
              <p:cNvSpPr/>
              <p:nvPr/>
            </p:nvSpPr>
            <p:spPr>
              <a:xfrm>
                <a:off x="0" y="115859"/>
                <a:ext cx="12192000" cy="717141"/>
              </a:xfrm>
              <a:prstGeom prst="roundRect">
                <a:avLst>
                  <a:gd name="adj" fmla="val 1487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3" name="Google Shape;33;p15" descr="Imagen que contiene Logotipo&#10;&#10;Descripción generada automáticamente"/>
              <p:cNvPicPr preferRelativeResize="0"/>
              <p:nvPr/>
            </p:nvPicPr>
            <p:blipFill rotWithShape="1">
              <a:blip r:embed="rId3">
                <a:alphaModFix/>
              </a:blip>
              <a:srcRect l="24194" t="26835" r="24235" b="27270"/>
              <a:stretch/>
            </p:blipFill>
            <p:spPr>
              <a:xfrm>
                <a:off x="10283537" y="180351"/>
                <a:ext cx="1403928" cy="5601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" name="Google Shape;34;p15" descr="Texto&#10;&#10;Descripción generada automáticament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23278" y="264540"/>
                <a:ext cx="1658506" cy="3361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15" descr="Dibujo en blanco y negro&#10;&#10;Descripción generada automáticamente con confianza media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253811" y="260048"/>
                <a:ext cx="839557" cy="3547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>
  <p:cSld name="Título y texto vertical">
    <p:bg>
      <p:bgPr>
        <a:solidFill>
          <a:srgbClr val="F2F2F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title"/>
          </p:nvPr>
        </p:nvSpPr>
        <p:spPr>
          <a:xfrm>
            <a:off x="838200" y="11301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164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1"/>
          </p:nvPr>
        </p:nvSpPr>
        <p:spPr>
          <a:xfrm>
            <a:off x="838200" y="2715311"/>
            <a:ext cx="10515600" cy="3302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2000"/>
              <a:buChar char="•"/>
              <a:defRPr sz="2000">
                <a:solidFill>
                  <a:srgbClr val="011643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Char char="•"/>
              <a:defRPr sz="2000">
                <a:solidFill>
                  <a:srgbClr val="011643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Char char="•"/>
              <a:defRPr sz="2000">
                <a:solidFill>
                  <a:srgbClr val="011643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Char char="•"/>
              <a:defRPr sz="2000">
                <a:solidFill>
                  <a:srgbClr val="011643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Char char="•"/>
              <a:defRPr sz="2000">
                <a:solidFill>
                  <a:srgbClr val="011643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1" name="Google Shape;51;p17"/>
          <p:cNvGrpSpPr/>
          <p:nvPr/>
        </p:nvGrpSpPr>
        <p:grpSpPr>
          <a:xfrm>
            <a:off x="0" y="0"/>
            <a:ext cx="12192000" cy="833000"/>
            <a:chOff x="0" y="0"/>
            <a:chExt cx="12192000" cy="833000"/>
          </a:xfrm>
        </p:grpSpPr>
        <p:pic>
          <p:nvPicPr>
            <p:cNvPr id="52" name="Google Shape;52;p17"/>
            <p:cNvPicPr preferRelativeResize="0"/>
            <p:nvPr/>
          </p:nvPicPr>
          <p:blipFill rotWithShape="1">
            <a:blip r:embed="rId2">
              <a:alphaModFix/>
            </a:blip>
            <a:srcRect t="1" b="73387"/>
            <a:stretch/>
          </p:blipFill>
          <p:spPr>
            <a:xfrm>
              <a:off x="0" y="0"/>
              <a:ext cx="12192000" cy="2382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" name="Google Shape;53;p17"/>
            <p:cNvGrpSpPr/>
            <p:nvPr/>
          </p:nvGrpSpPr>
          <p:grpSpPr>
            <a:xfrm>
              <a:off x="0" y="115859"/>
              <a:ext cx="12192000" cy="717141"/>
              <a:chOff x="0" y="115859"/>
              <a:chExt cx="12192000" cy="717141"/>
            </a:xfrm>
          </p:grpSpPr>
          <p:sp>
            <p:nvSpPr>
              <p:cNvPr id="54" name="Google Shape;54;p17"/>
              <p:cNvSpPr/>
              <p:nvPr/>
            </p:nvSpPr>
            <p:spPr>
              <a:xfrm>
                <a:off x="0" y="115859"/>
                <a:ext cx="12192000" cy="717141"/>
              </a:xfrm>
              <a:prstGeom prst="roundRect">
                <a:avLst>
                  <a:gd name="adj" fmla="val 1487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5" name="Google Shape;55;p17" descr="Imagen que contiene Logotipo&#10;&#10;Descripción generada automáticamente"/>
              <p:cNvPicPr preferRelativeResize="0"/>
              <p:nvPr/>
            </p:nvPicPr>
            <p:blipFill rotWithShape="1">
              <a:blip r:embed="rId3">
                <a:alphaModFix/>
              </a:blip>
              <a:srcRect l="24194" t="26835" r="24235" b="27270"/>
              <a:stretch/>
            </p:blipFill>
            <p:spPr>
              <a:xfrm>
                <a:off x="10283537" y="180351"/>
                <a:ext cx="1403928" cy="5601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17" descr="Texto&#10;&#10;Descripción generada automáticament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23278" y="264540"/>
                <a:ext cx="1658506" cy="3361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" name="Google Shape;57;p17" descr="Dibujo en blanco y negro&#10;&#10;Descripción generada automáticamente con confianza media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253811" y="260048"/>
                <a:ext cx="839557" cy="3547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bg>
      <p:bgPr>
        <a:solidFill>
          <a:srgbClr val="233D7B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865870" y="3102361"/>
            <a:ext cx="948158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  <a:defRPr sz="60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201655" y="3015693"/>
            <a:ext cx="1577718" cy="1500187"/>
          </a:xfrm>
          <a:prstGeom prst="rect">
            <a:avLst/>
          </a:prstGeom>
          <a:solidFill>
            <a:srgbClr val="233D7B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5AE"/>
              </a:buClr>
              <a:buSzPts val="9600"/>
              <a:buNone/>
              <a:defRPr sz="9600">
                <a:solidFill>
                  <a:srgbClr val="2F55A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grpSp>
        <p:nvGrpSpPr>
          <p:cNvPr id="80" name="Google Shape;80;p20"/>
          <p:cNvGrpSpPr/>
          <p:nvPr/>
        </p:nvGrpSpPr>
        <p:grpSpPr>
          <a:xfrm>
            <a:off x="0" y="0"/>
            <a:ext cx="12192000" cy="833000"/>
            <a:chOff x="0" y="0"/>
            <a:chExt cx="12192000" cy="833000"/>
          </a:xfrm>
        </p:grpSpPr>
        <p:pic>
          <p:nvPicPr>
            <p:cNvPr id="81" name="Google Shape;81;p20"/>
            <p:cNvPicPr preferRelativeResize="0"/>
            <p:nvPr/>
          </p:nvPicPr>
          <p:blipFill rotWithShape="1">
            <a:blip r:embed="rId2">
              <a:alphaModFix/>
            </a:blip>
            <a:srcRect t="1" b="73387"/>
            <a:stretch/>
          </p:blipFill>
          <p:spPr>
            <a:xfrm>
              <a:off x="0" y="0"/>
              <a:ext cx="12192000" cy="2382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" name="Google Shape;82;p20"/>
            <p:cNvGrpSpPr/>
            <p:nvPr/>
          </p:nvGrpSpPr>
          <p:grpSpPr>
            <a:xfrm>
              <a:off x="0" y="115859"/>
              <a:ext cx="12192000" cy="717141"/>
              <a:chOff x="0" y="115859"/>
              <a:chExt cx="12192000" cy="717141"/>
            </a:xfrm>
          </p:grpSpPr>
          <p:sp>
            <p:nvSpPr>
              <p:cNvPr id="83" name="Google Shape;83;p20"/>
              <p:cNvSpPr/>
              <p:nvPr/>
            </p:nvSpPr>
            <p:spPr>
              <a:xfrm>
                <a:off x="0" y="115859"/>
                <a:ext cx="12192000" cy="717141"/>
              </a:xfrm>
              <a:prstGeom prst="roundRect">
                <a:avLst>
                  <a:gd name="adj" fmla="val 1487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4" name="Google Shape;84;p20" descr="Imagen que contiene Logotipo&#10;&#10;Descripción generada automáticamente"/>
              <p:cNvPicPr preferRelativeResize="0"/>
              <p:nvPr/>
            </p:nvPicPr>
            <p:blipFill rotWithShape="1">
              <a:blip r:embed="rId3">
                <a:alphaModFix/>
              </a:blip>
              <a:srcRect l="24194" t="26835" r="24235" b="27270"/>
              <a:stretch/>
            </p:blipFill>
            <p:spPr>
              <a:xfrm>
                <a:off x="10283537" y="180351"/>
                <a:ext cx="1403928" cy="5601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85;p20" descr="Texto&#10;&#10;Descripción generada automáticament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23278" y="264540"/>
                <a:ext cx="1658506" cy="3361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86;p20" descr="Dibujo en blanco y negro&#10;&#10;Descripción generada automáticamente con confianza media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253811" y="260048"/>
                <a:ext cx="839557" cy="3547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En blanco">
    <p:bg>
      <p:bgPr>
        <a:solidFill>
          <a:srgbClr val="04AC9A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1865870" y="3102361"/>
            <a:ext cx="948158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  <a:defRPr sz="60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>
            <a:off x="201655" y="3015693"/>
            <a:ext cx="1577718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D7BE"/>
              </a:buClr>
              <a:buSzPts val="9600"/>
              <a:buNone/>
              <a:defRPr sz="9600">
                <a:solidFill>
                  <a:srgbClr val="5BD7B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895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21"/>
          <p:cNvGrpSpPr/>
          <p:nvPr/>
        </p:nvGrpSpPr>
        <p:grpSpPr>
          <a:xfrm>
            <a:off x="0" y="0"/>
            <a:ext cx="12192000" cy="833000"/>
            <a:chOff x="0" y="0"/>
            <a:chExt cx="12192000" cy="833000"/>
          </a:xfrm>
        </p:grpSpPr>
        <p:pic>
          <p:nvPicPr>
            <p:cNvPr id="92" name="Google Shape;92;p21"/>
            <p:cNvPicPr preferRelativeResize="0"/>
            <p:nvPr/>
          </p:nvPicPr>
          <p:blipFill rotWithShape="1">
            <a:blip r:embed="rId2">
              <a:alphaModFix/>
            </a:blip>
            <a:srcRect t="1" b="73387"/>
            <a:stretch/>
          </p:blipFill>
          <p:spPr>
            <a:xfrm>
              <a:off x="0" y="0"/>
              <a:ext cx="12192000" cy="2382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" name="Google Shape;93;p21"/>
            <p:cNvGrpSpPr/>
            <p:nvPr/>
          </p:nvGrpSpPr>
          <p:grpSpPr>
            <a:xfrm>
              <a:off x="0" y="115859"/>
              <a:ext cx="12192000" cy="717141"/>
              <a:chOff x="0" y="115859"/>
              <a:chExt cx="12192000" cy="717141"/>
            </a:xfrm>
          </p:grpSpPr>
          <p:sp>
            <p:nvSpPr>
              <p:cNvPr id="94" name="Google Shape;94;p21"/>
              <p:cNvSpPr/>
              <p:nvPr/>
            </p:nvSpPr>
            <p:spPr>
              <a:xfrm>
                <a:off x="0" y="115859"/>
                <a:ext cx="12192000" cy="717141"/>
              </a:xfrm>
              <a:prstGeom prst="roundRect">
                <a:avLst>
                  <a:gd name="adj" fmla="val 1487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5" name="Google Shape;95;p21" descr="Imagen que contiene Logotipo&#10;&#10;Descripción generada automáticamente"/>
              <p:cNvPicPr preferRelativeResize="0"/>
              <p:nvPr/>
            </p:nvPicPr>
            <p:blipFill rotWithShape="1">
              <a:blip r:embed="rId3">
                <a:alphaModFix/>
              </a:blip>
              <a:srcRect l="24194" t="26835" r="24235" b="27270"/>
              <a:stretch/>
            </p:blipFill>
            <p:spPr>
              <a:xfrm>
                <a:off x="10283537" y="180351"/>
                <a:ext cx="1403928" cy="5601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21" descr="Texto&#10;&#10;Descripción generada automáticament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23278" y="264540"/>
                <a:ext cx="1658506" cy="3361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" name="Google Shape;97;p21" descr="Dibujo en blanco y negro&#10;&#10;Descripción generada automáticamente con confianza media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253811" y="260048"/>
                <a:ext cx="839557" cy="3547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bg>
      <p:bgPr>
        <a:solidFill>
          <a:srgbClr val="F2F2F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839788" y="23495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2"/>
          </p:nvPr>
        </p:nvSpPr>
        <p:spPr>
          <a:xfrm>
            <a:off x="839788" y="3422651"/>
            <a:ext cx="5157787" cy="2498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body" idx="3"/>
          </p:nvPr>
        </p:nvSpPr>
        <p:spPr>
          <a:xfrm>
            <a:off x="6172200" y="23495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body" idx="4"/>
          </p:nvPr>
        </p:nvSpPr>
        <p:spPr>
          <a:xfrm>
            <a:off x="6172200" y="3422651"/>
            <a:ext cx="5183188" cy="2498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838200" y="1348775"/>
            <a:ext cx="10515600" cy="61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164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4" name="Google Shape;10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1968500"/>
            <a:ext cx="4341850" cy="95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22"/>
          <p:cNvGrpSpPr/>
          <p:nvPr/>
        </p:nvGrpSpPr>
        <p:grpSpPr>
          <a:xfrm>
            <a:off x="0" y="0"/>
            <a:ext cx="12192000" cy="833000"/>
            <a:chOff x="0" y="0"/>
            <a:chExt cx="12192000" cy="833000"/>
          </a:xfrm>
        </p:grpSpPr>
        <p:pic>
          <p:nvPicPr>
            <p:cNvPr id="106" name="Google Shape;106;p22"/>
            <p:cNvPicPr preferRelativeResize="0"/>
            <p:nvPr/>
          </p:nvPicPr>
          <p:blipFill rotWithShape="1">
            <a:blip r:embed="rId3">
              <a:alphaModFix/>
            </a:blip>
            <a:srcRect t="1" b="73387"/>
            <a:stretch/>
          </p:blipFill>
          <p:spPr>
            <a:xfrm>
              <a:off x="0" y="0"/>
              <a:ext cx="12192000" cy="2382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" name="Google Shape;107;p22"/>
            <p:cNvGrpSpPr/>
            <p:nvPr/>
          </p:nvGrpSpPr>
          <p:grpSpPr>
            <a:xfrm>
              <a:off x="0" y="115859"/>
              <a:ext cx="12192000" cy="717141"/>
              <a:chOff x="0" y="115859"/>
              <a:chExt cx="12192000" cy="717141"/>
            </a:xfrm>
          </p:grpSpPr>
          <p:sp>
            <p:nvSpPr>
              <p:cNvPr id="108" name="Google Shape;108;p22"/>
              <p:cNvSpPr/>
              <p:nvPr/>
            </p:nvSpPr>
            <p:spPr>
              <a:xfrm>
                <a:off x="0" y="115859"/>
                <a:ext cx="12192000" cy="717141"/>
              </a:xfrm>
              <a:prstGeom prst="roundRect">
                <a:avLst>
                  <a:gd name="adj" fmla="val 1487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9" name="Google Shape;109;p22" descr="Imagen que contiene Logotipo&#10;&#10;Descripción generada automáticamente"/>
              <p:cNvPicPr preferRelativeResize="0"/>
              <p:nvPr/>
            </p:nvPicPr>
            <p:blipFill rotWithShape="1">
              <a:blip r:embed="rId4">
                <a:alphaModFix/>
              </a:blip>
              <a:srcRect l="24194" t="26835" r="24235" b="27270"/>
              <a:stretch/>
            </p:blipFill>
            <p:spPr>
              <a:xfrm>
                <a:off x="10283537" y="180351"/>
                <a:ext cx="1403928" cy="5601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22" descr="Texto&#10;&#10;Descripción generada automáticamente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23278" y="264540"/>
                <a:ext cx="1658506" cy="3361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" name="Google Shape;111;p22" descr="Dibujo en blanco y negro&#10;&#10;Descripción generada automáticamente con confianza media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253811" y="260048"/>
                <a:ext cx="839557" cy="3547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ítulo y objetos">
  <p:cSld name="6_Título y objeto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20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4034" y="330201"/>
            <a:ext cx="1976967" cy="929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233" y="504825"/>
            <a:ext cx="3052233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y texto vertical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ADB9E-F6B6-D646-9812-CA8FF50B0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0128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BC1DB26-5F63-4C4E-AE36-377CE7EAC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5311"/>
            <a:ext cx="10515600" cy="330243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11643"/>
                </a:solidFill>
              </a:defRPr>
            </a:lvl1pPr>
            <a:lvl2pPr>
              <a:defRPr sz="2000">
                <a:solidFill>
                  <a:srgbClr val="011643"/>
                </a:solidFill>
              </a:defRPr>
            </a:lvl2pPr>
            <a:lvl3pPr>
              <a:defRPr sz="2000">
                <a:solidFill>
                  <a:srgbClr val="011643"/>
                </a:solidFill>
              </a:defRPr>
            </a:lvl3pPr>
            <a:lvl4pPr>
              <a:defRPr sz="2000">
                <a:solidFill>
                  <a:srgbClr val="011643"/>
                </a:solidFill>
              </a:defRPr>
            </a:lvl4pPr>
            <a:lvl5pPr>
              <a:defRPr sz="2000">
                <a:solidFill>
                  <a:srgbClr val="011643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E74C029D-E004-4AB3-A5DA-471C8F1464AA}"/>
              </a:ext>
            </a:extLst>
          </p:cNvPr>
          <p:cNvGrpSpPr/>
          <p:nvPr userDrawn="1"/>
        </p:nvGrpSpPr>
        <p:grpSpPr>
          <a:xfrm>
            <a:off x="0" y="0"/>
            <a:ext cx="12192000" cy="833000"/>
            <a:chOff x="0" y="0"/>
            <a:chExt cx="12192000" cy="83300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A493929-0BF0-477E-8A5C-7F1FD7D6D3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" b="73387"/>
            <a:stretch/>
          </p:blipFill>
          <p:spPr>
            <a:xfrm>
              <a:off x="0" y="0"/>
              <a:ext cx="12192000" cy="238276"/>
            </a:xfrm>
            <a:prstGeom prst="rect">
              <a:avLst/>
            </a:prstGeom>
          </p:spPr>
        </p:pic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41453B7-2AA9-445C-AE89-1C461F7D2D30}"/>
                </a:ext>
              </a:extLst>
            </p:cNvPr>
            <p:cNvGrpSpPr/>
            <p:nvPr userDrawn="1"/>
          </p:nvGrpSpPr>
          <p:grpSpPr>
            <a:xfrm>
              <a:off x="0" y="115859"/>
              <a:ext cx="12192000" cy="717141"/>
              <a:chOff x="0" y="115859"/>
              <a:chExt cx="12192000" cy="717141"/>
            </a:xfrm>
          </p:grpSpPr>
          <p:sp>
            <p:nvSpPr>
              <p:cNvPr id="10" name="Rectángulo: esquinas redondeadas 9">
                <a:extLst>
                  <a:ext uri="{FF2B5EF4-FFF2-40B4-BE49-F238E27FC236}">
                    <a16:creationId xmlns:a16="http://schemas.microsoft.com/office/drawing/2014/main" id="{28F868CF-EC86-4F8D-A475-13B558E499C1}"/>
                  </a:ext>
                </a:extLst>
              </p:cNvPr>
              <p:cNvSpPr/>
              <p:nvPr userDrawn="1"/>
            </p:nvSpPr>
            <p:spPr>
              <a:xfrm>
                <a:off x="0" y="115859"/>
                <a:ext cx="12192000" cy="717141"/>
              </a:xfrm>
              <a:prstGeom prst="roundRect">
                <a:avLst>
                  <a:gd name="adj" fmla="val 1487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pic>
            <p:nvPicPr>
              <p:cNvPr id="11" name="Imagen 10" descr="Imagen que contiene Logotipo&#10;&#10;Descripción generada automáticamente">
                <a:extLst>
                  <a:ext uri="{FF2B5EF4-FFF2-40B4-BE49-F238E27FC236}">
                    <a16:creationId xmlns:a16="http://schemas.microsoft.com/office/drawing/2014/main" id="{9E6009D0-5BCA-40CB-A544-59AE7BC8EAE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/>
              <a:srcRect l="24194" t="26835" r="24235" b="27270"/>
              <a:stretch/>
            </p:blipFill>
            <p:spPr>
              <a:xfrm>
                <a:off x="10283537" y="180351"/>
                <a:ext cx="1403928" cy="560185"/>
              </a:xfrm>
              <a:prstGeom prst="rect">
                <a:avLst/>
              </a:prstGeom>
            </p:spPr>
          </p:pic>
          <p:pic>
            <p:nvPicPr>
              <p:cNvPr id="12" name="Imagen 11" descr="Texto&#10;&#10;Descripción generada automáticamente">
                <a:extLst>
                  <a:ext uri="{FF2B5EF4-FFF2-40B4-BE49-F238E27FC236}">
                    <a16:creationId xmlns:a16="http://schemas.microsoft.com/office/drawing/2014/main" id="{ED605B12-28A3-496C-AA15-6703FFF1A32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423278" y="264540"/>
                <a:ext cx="1658506" cy="336136"/>
              </a:xfrm>
              <a:prstGeom prst="rect">
                <a:avLst/>
              </a:prstGeom>
            </p:spPr>
          </p:pic>
          <p:pic>
            <p:nvPicPr>
              <p:cNvPr id="13" name="Imagen 12" descr="Dibujo en blanco y negro&#10;&#10;Descripción generada automáticamente con confianza media">
                <a:extLst>
                  <a:ext uri="{FF2B5EF4-FFF2-40B4-BE49-F238E27FC236}">
                    <a16:creationId xmlns:a16="http://schemas.microsoft.com/office/drawing/2014/main" id="{30B9EEA2-9188-4E44-AD20-C85313B27F7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2253811" y="260048"/>
                <a:ext cx="839557" cy="3547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60117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 blanco">
    <p:bg>
      <p:bgPr>
        <a:solidFill>
          <a:srgbClr val="04AC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A0D4560C-F94B-1C46-AA64-628F3C1AC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5870" y="3102361"/>
            <a:ext cx="9481580" cy="1133475"/>
          </a:xfrm>
        </p:spPr>
        <p:txBody>
          <a:bodyPr anchor="b">
            <a:noAutofit/>
          </a:bodyPr>
          <a:lstStyle>
            <a:lvl1pPr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SEPARADOR DE PAGINA</a:t>
            </a:r>
            <a:endParaRPr lang="es-PE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5C372D08-600C-9447-9BBE-CDEB691588C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1655" y="3015693"/>
            <a:ext cx="1577718" cy="1500187"/>
          </a:xfrm>
          <a:noFill/>
        </p:spPr>
        <p:txBody>
          <a:bodyPr>
            <a:noAutofit/>
          </a:bodyPr>
          <a:lstStyle>
            <a:lvl1pPr marL="0" indent="0">
              <a:buNone/>
              <a:defRPr sz="9600">
                <a:solidFill>
                  <a:srgbClr val="5BD7B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Nº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F43176-30A5-CC43-BC5A-A386CD4DF5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95350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94442642-AE6A-43D4-8251-68BF594BFA4B}"/>
              </a:ext>
            </a:extLst>
          </p:cNvPr>
          <p:cNvGrpSpPr/>
          <p:nvPr userDrawn="1"/>
        </p:nvGrpSpPr>
        <p:grpSpPr>
          <a:xfrm>
            <a:off x="0" y="0"/>
            <a:ext cx="12192000" cy="833000"/>
            <a:chOff x="0" y="0"/>
            <a:chExt cx="12192000" cy="833000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9AF796E2-13C3-46D4-8B31-FDEE173BD36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" b="73387"/>
            <a:stretch/>
          </p:blipFill>
          <p:spPr>
            <a:xfrm>
              <a:off x="0" y="0"/>
              <a:ext cx="12192000" cy="238276"/>
            </a:xfrm>
            <a:prstGeom prst="rect">
              <a:avLst/>
            </a:prstGeom>
          </p:spPr>
        </p:pic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B8B1908E-4810-44E7-AED3-B04A952D265A}"/>
                </a:ext>
              </a:extLst>
            </p:cNvPr>
            <p:cNvGrpSpPr/>
            <p:nvPr userDrawn="1"/>
          </p:nvGrpSpPr>
          <p:grpSpPr>
            <a:xfrm>
              <a:off x="0" y="115859"/>
              <a:ext cx="12192000" cy="717141"/>
              <a:chOff x="0" y="115859"/>
              <a:chExt cx="12192000" cy="717141"/>
            </a:xfrm>
          </p:grpSpPr>
          <p:sp>
            <p:nvSpPr>
              <p:cNvPr id="16" name="Rectángulo: esquinas redondeadas 15">
                <a:extLst>
                  <a:ext uri="{FF2B5EF4-FFF2-40B4-BE49-F238E27FC236}">
                    <a16:creationId xmlns:a16="http://schemas.microsoft.com/office/drawing/2014/main" id="{41DF5AAB-10AB-4CD8-B1A8-F1F9F67BC7DD}"/>
                  </a:ext>
                </a:extLst>
              </p:cNvPr>
              <p:cNvSpPr/>
              <p:nvPr userDrawn="1"/>
            </p:nvSpPr>
            <p:spPr>
              <a:xfrm>
                <a:off x="0" y="115859"/>
                <a:ext cx="12192000" cy="717141"/>
              </a:xfrm>
              <a:prstGeom prst="roundRect">
                <a:avLst>
                  <a:gd name="adj" fmla="val 1487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pic>
            <p:nvPicPr>
              <p:cNvPr id="17" name="Imagen 16" descr="Imagen que contiene Logotipo&#10;&#10;Descripción generada automáticamente">
                <a:extLst>
                  <a:ext uri="{FF2B5EF4-FFF2-40B4-BE49-F238E27FC236}">
                    <a16:creationId xmlns:a16="http://schemas.microsoft.com/office/drawing/2014/main" id="{8F5B5EF8-CCE3-49F1-80E9-B1A5DBC4B435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/>
              <a:srcRect l="24194" t="26835" r="24235" b="27270"/>
              <a:stretch/>
            </p:blipFill>
            <p:spPr>
              <a:xfrm>
                <a:off x="10283537" y="180351"/>
                <a:ext cx="1403928" cy="560185"/>
              </a:xfrm>
              <a:prstGeom prst="rect">
                <a:avLst/>
              </a:prstGeom>
            </p:spPr>
          </p:pic>
          <p:pic>
            <p:nvPicPr>
              <p:cNvPr id="18" name="Imagen 17" descr="Texto&#10;&#10;Descripción generada automáticamente">
                <a:extLst>
                  <a:ext uri="{FF2B5EF4-FFF2-40B4-BE49-F238E27FC236}">
                    <a16:creationId xmlns:a16="http://schemas.microsoft.com/office/drawing/2014/main" id="{BAEC46B6-ED0D-4B4E-85C2-62C4E8225D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423278" y="264540"/>
                <a:ext cx="1658506" cy="336136"/>
              </a:xfrm>
              <a:prstGeom prst="rect">
                <a:avLst/>
              </a:prstGeom>
            </p:spPr>
          </p:pic>
          <p:pic>
            <p:nvPicPr>
              <p:cNvPr id="19" name="Imagen 18" descr="Dibujo en blanco y negro&#10;&#10;Descripción generada automáticamente con confianza media">
                <a:extLst>
                  <a:ext uri="{FF2B5EF4-FFF2-40B4-BE49-F238E27FC236}">
                    <a16:creationId xmlns:a16="http://schemas.microsoft.com/office/drawing/2014/main" id="{D0EE01E7-F050-4888-8491-90FDFE7950A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2253811" y="260048"/>
                <a:ext cx="839557" cy="3547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11796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1643"/>
              </a:buClr>
              <a:buSzPts val="4400"/>
              <a:buFont typeface="Century Gothic"/>
              <a:buNone/>
              <a:defRPr sz="4400" b="1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5" r:id="rId4"/>
    <p:sldLayoutId id="2147483656" r:id="rId5"/>
    <p:sldLayoutId id="2147483657" r:id="rId6"/>
    <p:sldLayoutId id="2147483658" r:id="rId7"/>
    <p:sldLayoutId id="2147483661" r:id="rId8"/>
    <p:sldLayoutId id="214748366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28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9.gif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microsoft.com/office/2007/relationships/hdphoto" Target="../media/hdphoto2.wdp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release/python-3911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fd.uci.edu/~gohlke/pythonlibs/#gda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git-scm.com/download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718CCFC-565E-432A-A620-F1612981B6AA}"/>
              </a:ext>
            </a:extLst>
          </p:cNvPr>
          <p:cNvSpPr/>
          <p:nvPr/>
        </p:nvSpPr>
        <p:spPr>
          <a:xfrm>
            <a:off x="1704622" y="3601156"/>
            <a:ext cx="9437511" cy="547606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0" name="Google Shape;120;p1"/>
          <p:cNvSpPr txBox="1"/>
          <p:nvPr/>
        </p:nvSpPr>
        <p:spPr>
          <a:xfrm>
            <a:off x="1482436" y="1641765"/>
            <a:ext cx="6457714" cy="178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1643"/>
              </a:buClr>
              <a:buSzPts val="2400"/>
              <a:buFont typeface="Century Gothic"/>
              <a:buNone/>
            </a:pPr>
            <a:br>
              <a:rPr lang="es-PE" sz="2400" b="1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1" i="0" u="none" strike="noStrike" cap="none">
              <a:solidFill>
                <a:srgbClr val="0116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1"/>
          <p:cNvSpPr txBox="1"/>
          <p:nvPr/>
        </p:nvSpPr>
        <p:spPr>
          <a:xfrm>
            <a:off x="5479400" y="5978586"/>
            <a:ext cx="2731800" cy="64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5EF107E-6F27-479C-8E90-673CA6D1A778}"/>
              </a:ext>
            </a:extLst>
          </p:cNvPr>
          <p:cNvSpPr txBox="1">
            <a:spLocks/>
          </p:cNvSpPr>
          <p:nvPr/>
        </p:nvSpPr>
        <p:spPr>
          <a:xfrm>
            <a:off x="3173005" y="5401642"/>
            <a:ext cx="5366158" cy="83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400" b="1" dirty="0"/>
              <a:t>Expositor: Ing. Nino Bravo Morales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PE" sz="1200" dirty="0"/>
              <a:t>Investigador del Proyecto Agricultura de Precisión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PE" sz="1200" dirty="0"/>
              <a:t>+51 995664488</a:t>
            </a:r>
          </a:p>
        </p:txBody>
      </p:sp>
      <p:pic>
        <p:nvPicPr>
          <p:cNvPr id="10" name="Picture 14" descr="Matrice 300 RTK – Eficacia puntera – DJI">
            <a:extLst>
              <a:ext uri="{FF2B5EF4-FFF2-40B4-BE49-F238E27FC236}">
                <a16:creationId xmlns:a16="http://schemas.microsoft.com/office/drawing/2014/main" id="{AF1A6DA6-8402-4C16-917A-4846EAFC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686" y="2629733"/>
            <a:ext cx="1461893" cy="68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31FF686-0098-4C60-B0A2-9193F79F69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6" b="89733" l="6196" r="93152">
                        <a14:foregroundMark x1="8804" y1="64838" x2="8804" y2="64838"/>
                        <a14:foregroundMark x1="8804" y1="61322" x2="8804" y2="61322"/>
                        <a14:foregroundMark x1="8152" y1="72574" x2="8152" y2="72574"/>
                        <a14:foregroundMark x1="6522" y1="86217" x2="6522" y2="86217"/>
                        <a14:foregroundMark x1="6196" y1="64698" x2="6196" y2="64698"/>
                        <a14:foregroundMark x1="91196" y1="65260" x2="91196" y2="65260"/>
                        <a14:foregroundMark x1="91630" y1="61603" x2="91630" y2="61603"/>
                        <a14:foregroundMark x1="92283" y1="65260" x2="92283" y2="65260"/>
                        <a14:foregroundMark x1="93152" y1="85654" x2="93152" y2="85654"/>
                        <a14:foregroundMark x1="83913" y1="54290" x2="83913" y2="54290"/>
                        <a14:foregroundMark x1="83587" y1="59212" x2="83587" y2="59212"/>
                        <a14:foregroundMark x1="82935" y1="61603" x2="82935" y2="61603"/>
                        <a14:foregroundMark x1="90870" y1="72574" x2="90870" y2="72574"/>
                        <a14:foregroundMark x1="88804" y1="77778" x2="88804" y2="77778"/>
                        <a14:foregroundMark x1="88696" y1="72714" x2="88696" y2="72714"/>
                        <a14:foregroundMark x1="53913" y1="53024" x2="53913" y2="53024"/>
                        <a14:foregroundMark x1="41413" y1="50633" x2="41413" y2="50633"/>
                        <a14:foregroundMark x1="42174" y1="55977" x2="42174" y2="55977"/>
                        <a14:foregroundMark x1="16196" y1="54712" x2="16196" y2="54712"/>
                        <a14:foregroundMark x1="10109" y1="76512" x2="10109" y2="76512"/>
                        <a14:foregroundMark x1="49674" y1="76653" x2="49674" y2="76653"/>
                        <a14:foregroundMark x1="69674" y1="57103" x2="69674" y2="571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775" b="7347"/>
          <a:stretch/>
        </p:blipFill>
        <p:spPr>
          <a:xfrm>
            <a:off x="3238267" y="3423317"/>
            <a:ext cx="5235634" cy="1937257"/>
          </a:xfrm>
          <a:prstGeom prst="rect">
            <a:avLst/>
          </a:prstGeom>
        </p:spPr>
      </p:pic>
      <p:sp>
        <p:nvSpPr>
          <p:cNvPr id="12" name="Diagrama de flujo: extraer 11">
            <a:extLst>
              <a:ext uri="{FF2B5EF4-FFF2-40B4-BE49-F238E27FC236}">
                <a16:creationId xmlns:a16="http://schemas.microsoft.com/office/drawing/2014/main" id="{CF8D75E3-0BB0-4F8A-8C6A-35628F69008C}"/>
              </a:ext>
            </a:extLst>
          </p:cNvPr>
          <p:cNvSpPr/>
          <p:nvPr/>
        </p:nvSpPr>
        <p:spPr>
          <a:xfrm>
            <a:off x="5461663" y="2981816"/>
            <a:ext cx="1611941" cy="2028288"/>
          </a:xfrm>
          <a:prstGeom prst="flowChartExtra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3F278310-A4F6-4F77-AEEE-BD4A1A5BE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3577"/>
            <a:ext cx="9144000" cy="1587857"/>
          </a:xfrm>
        </p:spPr>
        <p:txBody>
          <a:bodyPr>
            <a:noAutofit/>
          </a:bodyPr>
          <a:lstStyle/>
          <a:p>
            <a:r>
              <a:rPr lang="es-PE" sz="2800" b="1" dirty="0">
                <a:latin typeface="Arial Black" panose="020B0A04020102020204" pitchFamily="34" charset="0"/>
              </a:rPr>
              <a:t>“</a:t>
            </a:r>
            <a:r>
              <a:rPr lang="es-MX" sz="2800" b="1" dirty="0">
                <a:latin typeface="Arial Black" panose="020B0A04020102020204" pitchFamily="34" charset="0"/>
              </a:rPr>
              <a:t>Análisis y Procesamiento de </a:t>
            </a:r>
            <a:r>
              <a:rPr lang="es-MX" sz="2800" b="1" dirty="0" err="1">
                <a:latin typeface="Arial Black" panose="020B0A04020102020204" pitchFamily="34" charset="0"/>
              </a:rPr>
              <a:t>imagenes</a:t>
            </a:r>
            <a:r>
              <a:rPr lang="es-MX" sz="2800" b="1" dirty="0">
                <a:latin typeface="Arial Black" panose="020B0A04020102020204" pitchFamily="34" charset="0"/>
              </a:rPr>
              <a:t> multiespectrales con Python”</a:t>
            </a:r>
            <a:endParaRPr lang="es-PE" sz="2800" b="1" dirty="0">
              <a:latin typeface="Arial Black" panose="020B0A04020102020204" pitchFamily="34" charset="0"/>
            </a:endParaRPr>
          </a:p>
        </p:txBody>
      </p:sp>
      <p:pic>
        <p:nvPicPr>
          <p:cNvPr id="19" name="Picture 2" descr="https://lh4.googleusercontent.com/iW0Spf8wYKME6IOHe67pSu_5-UpyuZ6jspj7Pc948yK_Lw-V6owCJyUPpHvI5RCH3DC6cJ2U0eGMXPTKlxl95o9YKA-gt_QKhN-l3g_scGLRR_y5n_8rkgDMA0gXVl8CiDZhx5HQVg7yTzggBg">
            <a:extLst>
              <a:ext uri="{FF2B5EF4-FFF2-40B4-BE49-F238E27FC236}">
                <a16:creationId xmlns:a16="http://schemas.microsoft.com/office/drawing/2014/main" id="{3882A7C1-26EE-4A81-9306-8902FE0E1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20128" r="11950" b="24276"/>
          <a:stretch/>
        </p:blipFill>
        <p:spPr bwMode="auto">
          <a:xfrm>
            <a:off x="5589028" y="320632"/>
            <a:ext cx="1357213" cy="7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thon logo vector (.EPS) - Anthon Code">
            <a:extLst>
              <a:ext uri="{FF2B5EF4-FFF2-40B4-BE49-F238E27FC236}">
                <a16:creationId xmlns:a16="http://schemas.microsoft.com/office/drawing/2014/main" id="{6DFAA690-CE91-0D98-9B86-C7D2A557B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351" y="3266452"/>
            <a:ext cx="2985397" cy="140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54CFB67-F661-494D-9B03-D79A780EF2BC}"/>
              </a:ext>
            </a:extLst>
          </p:cNvPr>
          <p:cNvSpPr txBox="1"/>
          <p:nvPr/>
        </p:nvSpPr>
        <p:spPr>
          <a:xfrm>
            <a:off x="1014924" y="3742464"/>
            <a:ext cx="5653762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PE"/>
            </a:defPPr>
            <a:lvl1pPr indent="0" algn="just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b="0">
                <a:solidFill>
                  <a:srgbClr val="011643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endParaRPr lang="es-PE" dirty="0"/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48C2DA22-C664-4EEF-921B-E52B08482511}"/>
              </a:ext>
            </a:extLst>
          </p:cNvPr>
          <p:cNvSpPr txBox="1">
            <a:spLocks/>
          </p:cNvSpPr>
          <p:nvPr/>
        </p:nvSpPr>
        <p:spPr>
          <a:xfrm>
            <a:off x="1333651" y="1480718"/>
            <a:ext cx="5335035" cy="7096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>
                <a:latin typeface="Arial Black" panose="020B0A04020102020204" pitchFamily="34" charset="0"/>
              </a:rPr>
              <a:t>Teledetección</a:t>
            </a:r>
            <a:endParaRPr lang="es-PE" sz="5400" b="1" dirty="0">
              <a:latin typeface="Arial Black" panose="020B0A04020102020204" pitchFamily="34" charset="0"/>
            </a:endParaRPr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BEFA2C2A-0758-4A6D-8BE4-14D75F79F0B4}"/>
              </a:ext>
            </a:extLst>
          </p:cNvPr>
          <p:cNvSpPr txBox="1">
            <a:spLocks/>
          </p:cNvSpPr>
          <p:nvPr/>
        </p:nvSpPr>
        <p:spPr>
          <a:xfrm>
            <a:off x="5818859" y="1490753"/>
            <a:ext cx="5335035" cy="7096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>
                <a:latin typeface="Arial Black" panose="020B0A04020102020204" pitchFamily="34" charset="0"/>
              </a:rPr>
              <a:t>Fotogrametría</a:t>
            </a:r>
            <a:endParaRPr lang="es-PE" sz="2400" b="1" dirty="0">
              <a:latin typeface="Arial Black" panose="020B0A04020102020204" pitchFamily="34" charset="0"/>
            </a:endParaRPr>
          </a:p>
        </p:txBody>
      </p:sp>
      <p:pic>
        <p:nvPicPr>
          <p:cNvPr id="8" name="Picture 18" descr="Satélite, Militares Vía Satélite, Las Imágenes De Satélite imagen png -  imagen transparente descarga gratuita">
            <a:extLst>
              <a:ext uri="{FF2B5EF4-FFF2-40B4-BE49-F238E27FC236}">
                <a16:creationId xmlns:a16="http://schemas.microsoft.com/office/drawing/2014/main" id="{697C72F1-8EB9-4F05-BC02-D73F23917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65" b="91613" l="1667" r="94000">
                        <a14:foregroundMark x1="5444" y1="75968" x2="5444" y2="75968"/>
                        <a14:foregroundMark x1="1667" y1="73387" x2="1667" y2="73387"/>
                        <a14:foregroundMark x1="5222" y1="91774" x2="5222" y2="91774"/>
                        <a14:foregroundMark x1="31778" y1="65323" x2="31778" y2="65323"/>
                        <a14:foregroundMark x1="30000" y1="65000" x2="30000" y2="65000"/>
                        <a14:foregroundMark x1="34000" y1="37903" x2="34000" y2="37903"/>
                        <a14:foregroundMark x1="33556" y1="33710" x2="33556" y2="33710"/>
                        <a14:foregroundMark x1="33111" y1="34516" x2="33111" y2="34516"/>
                        <a14:foregroundMark x1="32667" y1="36290" x2="32667" y2="36290"/>
                        <a14:foregroundMark x1="33000" y1="39032" x2="33000" y2="40161"/>
                        <a14:foregroundMark x1="33000" y1="43710" x2="33000" y2="43710"/>
                        <a14:foregroundMark x1="32778" y1="42419" x2="32778" y2="42419"/>
                        <a14:foregroundMark x1="34444" y1="44839" x2="34444" y2="44839"/>
                        <a14:foregroundMark x1="34000" y1="39677" x2="34000" y2="39677"/>
                        <a14:foregroundMark x1="33222" y1="34677" x2="33222" y2="34677"/>
                        <a14:foregroundMark x1="33111" y1="32581" x2="33111" y2="32581"/>
                        <a14:foregroundMark x1="90444" y1="20484" x2="90444" y2="20484"/>
                        <a14:foregroundMark x1="94000" y1="14032" x2="94000" y2="14032"/>
                        <a14:foregroundMark x1="93111" y1="8548" x2="93111" y2="8548"/>
                        <a14:foregroundMark x1="93111" y1="3065" x2="93111" y2="3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01236">
            <a:off x="1187470" y="1919571"/>
            <a:ext cx="1610486" cy="110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a Tierra, Mundo, Mapa Del Mundo imagen png - imagen transparente descarga  gratuita">
            <a:extLst>
              <a:ext uri="{FF2B5EF4-FFF2-40B4-BE49-F238E27FC236}">
                <a16:creationId xmlns:a16="http://schemas.microsoft.com/office/drawing/2014/main" id="{9E2D0BA2-279A-4DF7-9034-2C70ABACA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06" b="96944" l="10000" r="90000">
                        <a14:foregroundMark x1="40556" y1="5833" x2="40556" y2="5833"/>
                        <a14:foregroundMark x1="50556" y1="4722" x2="50556" y2="4722"/>
                        <a14:foregroundMark x1="53889" y1="2083" x2="53889" y2="2083"/>
                        <a14:foregroundMark x1="53000" y1="62778" x2="53000" y2="62778"/>
                        <a14:foregroundMark x1="50000" y1="93889" x2="50000" y2="93889"/>
                        <a14:foregroundMark x1="54222" y1="96944" x2="54222" y2="9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414" y="3336676"/>
            <a:ext cx="2858061" cy="228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1">
            <a:extLst>
              <a:ext uri="{FF2B5EF4-FFF2-40B4-BE49-F238E27FC236}">
                <a16:creationId xmlns:a16="http://schemas.microsoft.com/office/drawing/2014/main" id="{3A7B58B2-3225-44EB-82F5-79503D12289E}"/>
              </a:ext>
            </a:extLst>
          </p:cNvPr>
          <p:cNvSpPr/>
          <p:nvPr/>
        </p:nvSpPr>
        <p:spPr>
          <a:xfrm rot="2614772">
            <a:off x="1997223" y="2515016"/>
            <a:ext cx="1981375" cy="1506323"/>
          </a:xfrm>
          <a:custGeom>
            <a:avLst/>
            <a:gdLst>
              <a:gd name="connsiteX0" fmla="*/ 0 w 1965908"/>
              <a:gd name="connsiteY0" fmla="*/ 0 h 1506323"/>
              <a:gd name="connsiteX1" fmla="*/ 1965908 w 1965908"/>
              <a:gd name="connsiteY1" fmla="*/ 0 h 1506323"/>
              <a:gd name="connsiteX2" fmla="*/ 1965908 w 1965908"/>
              <a:gd name="connsiteY2" fmla="*/ 1506323 h 1506323"/>
              <a:gd name="connsiteX3" fmla="*/ 0 w 1965908"/>
              <a:gd name="connsiteY3" fmla="*/ 1506323 h 1506323"/>
              <a:gd name="connsiteX4" fmla="*/ 0 w 1965908"/>
              <a:gd name="connsiteY4" fmla="*/ 0 h 1506323"/>
              <a:gd name="connsiteX0" fmla="*/ 8233 w 1965908"/>
              <a:gd name="connsiteY0" fmla="*/ 754778 h 1506323"/>
              <a:gd name="connsiteX1" fmla="*/ 1965908 w 1965908"/>
              <a:gd name="connsiteY1" fmla="*/ 0 h 1506323"/>
              <a:gd name="connsiteX2" fmla="*/ 1965908 w 1965908"/>
              <a:gd name="connsiteY2" fmla="*/ 1506323 h 1506323"/>
              <a:gd name="connsiteX3" fmla="*/ 0 w 1965908"/>
              <a:gd name="connsiteY3" fmla="*/ 1506323 h 1506323"/>
              <a:gd name="connsiteX4" fmla="*/ 8233 w 1965908"/>
              <a:gd name="connsiteY4" fmla="*/ 754778 h 1506323"/>
              <a:gd name="connsiteX0" fmla="*/ 23700 w 1981375"/>
              <a:gd name="connsiteY0" fmla="*/ 754778 h 1506323"/>
              <a:gd name="connsiteX1" fmla="*/ 1981375 w 1981375"/>
              <a:gd name="connsiteY1" fmla="*/ 0 h 1506323"/>
              <a:gd name="connsiteX2" fmla="*/ 1981375 w 1981375"/>
              <a:gd name="connsiteY2" fmla="*/ 1506323 h 1506323"/>
              <a:gd name="connsiteX3" fmla="*/ 0 w 1981375"/>
              <a:gd name="connsiteY3" fmla="*/ 771578 h 1506323"/>
              <a:gd name="connsiteX4" fmla="*/ 23700 w 1981375"/>
              <a:gd name="connsiteY4" fmla="*/ 754778 h 150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375" h="1506323">
                <a:moveTo>
                  <a:pt x="23700" y="754778"/>
                </a:moveTo>
                <a:lnTo>
                  <a:pt x="1981375" y="0"/>
                </a:lnTo>
                <a:lnTo>
                  <a:pt x="1981375" y="1506323"/>
                </a:lnTo>
                <a:lnTo>
                  <a:pt x="0" y="771578"/>
                </a:lnTo>
                <a:cubicBezTo>
                  <a:pt x="2744" y="521063"/>
                  <a:pt x="20956" y="1005293"/>
                  <a:pt x="23700" y="754778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E97343F-5382-4270-AD9C-4541DBCB20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6" b="89733" l="6196" r="93152">
                        <a14:foregroundMark x1="8804" y1="64838" x2="8804" y2="64838"/>
                        <a14:foregroundMark x1="8804" y1="61322" x2="8804" y2="61322"/>
                        <a14:foregroundMark x1="8152" y1="72574" x2="8152" y2="72574"/>
                        <a14:foregroundMark x1="6522" y1="86217" x2="6522" y2="86217"/>
                        <a14:foregroundMark x1="6196" y1="64698" x2="6196" y2="64698"/>
                        <a14:foregroundMark x1="91196" y1="65260" x2="91196" y2="65260"/>
                        <a14:foregroundMark x1="91630" y1="61603" x2="91630" y2="61603"/>
                        <a14:foregroundMark x1="92283" y1="65260" x2="92283" y2="65260"/>
                        <a14:foregroundMark x1="93152" y1="85654" x2="93152" y2="85654"/>
                        <a14:foregroundMark x1="83913" y1="54290" x2="83913" y2="54290"/>
                        <a14:foregroundMark x1="83587" y1="59212" x2="83587" y2="59212"/>
                        <a14:foregroundMark x1="82935" y1="61603" x2="82935" y2="61603"/>
                        <a14:foregroundMark x1="90870" y1="72574" x2="90870" y2="72574"/>
                        <a14:foregroundMark x1="88804" y1="77778" x2="88804" y2="77778"/>
                        <a14:foregroundMark x1="88696" y1="72714" x2="88696" y2="72714"/>
                        <a14:foregroundMark x1="53913" y1="53024" x2="53913" y2="53024"/>
                        <a14:foregroundMark x1="41413" y1="50633" x2="41413" y2="50633"/>
                        <a14:foregroundMark x1="42174" y1="55977" x2="42174" y2="55977"/>
                        <a14:foregroundMark x1="16196" y1="54712" x2="16196" y2="54712"/>
                        <a14:foregroundMark x1="10109" y1="76512" x2="10109" y2="76512"/>
                        <a14:foregroundMark x1="49674" y1="76653" x2="49674" y2="76653"/>
                        <a14:foregroundMark x1="69674" y1="57103" x2="69674" y2="571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775" b="7347"/>
          <a:stretch/>
        </p:blipFill>
        <p:spPr>
          <a:xfrm>
            <a:off x="5816192" y="3912397"/>
            <a:ext cx="5235634" cy="1937257"/>
          </a:xfrm>
          <a:prstGeom prst="rect">
            <a:avLst/>
          </a:prstGeom>
        </p:spPr>
      </p:pic>
      <p:pic>
        <p:nvPicPr>
          <p:cNvPr id="12" name="Picture 14" descr="Matrice 300 RTK – Eficacia puntera – DJI">
            <a:extLst>
              <a:ext uri="{FF2B5EF4-FFF2-40B4-BE49-F238E27FC236}">
                <a16:creationId xmlns:a16="http://schemas.microsoft.com/office/drawing/2014/main" id="{8FC68F80-7689-4D5E-B1FF-2F57CADA2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429" y="2370289"/>
            <a:ext cx="1461893" cy="68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1">
            <a:extLst>
              <a:ext uri="{FF2B5EF4-FFF2-40B4-BE49-F238E27FC236}">
                <a16:creationId xmlns:a16="http://schemas.microsoft.com/office/drawing/2014/main" id="{948FD40A-3238-4159-9F80-0A2E9D6FCF9E}"/>
              </a:ext>
            </a:extLst>
          </p:cNvPr>
          <p:cNvSpPr/>
          <p:nvPr/>
        </p:nvSpPr>
        <p:spPr>
          <a:xfrm>
            <a:off x="7335726" y="2752432"/>
            <a:ext cx="2511081" cy="2780871"/>
          </a:xfrm>
          <a:custGeom>
            <a:avLst/>
            <a:gdLst>
              <a:gd name="connsiteX0" fmla="*/ 0 w 3683848"/>
              <a:gd name="connsiteY0" fmla="*/ 0 h 2761821"/>
              <a:gd name="connsiteX1" fmla="*/ 3683848 w 3683848"/>
              <a:gd name="connsiteY1" fmla="*/ 0 h 2761821"/>
              <a:gd name="connsiteX2" fmla="*/ 3683848 w 3683848"/>
              <a:gd name="connsiteY2" fmla="*/ 2761821 h 2761821"/>
              <a:gd name="connsiteX3" fmla="*/ 0 w 3683848"/>
              <a:gd name="connsiteY3" fmla="*/ 2761821 h 2761821"/>
              <a:gd name="connsiteX4" fmla="*/ 0 w 3683848"/>
              <a:gd name="connsiteY4" fmla="*/ 0 h 2761821"/>
              <a:gd name="connsiteX0" fmla="*/ 1685925 w 3683848"/>
              <a:gd name="connsiteY0" fmla="*/ 0 h 2780871"/>
              <a:gd name="connsiteX1" fmla="*/ 3683848 w 3683848"/>
              <a:gd name="connsiteY1" fmla="*/ 19050 h 2780871"/>
              <a:gd name="connsiteX2" fmla="*/ 3683848 w 3683848"/>
              <a:gd name="connsiteY2" fmla="*/ 2780871 h 2780871"/>
              <a:gd name="connsiteX3" fmla="*/ 0 w 3683848"/>
              <a:gd name="connsiteY3" fmla="*/ 2780871 h 2780871"/>
              <a:gd name="connsiteX4" fmla="*/ 1685925 w 3683848"/>
              <a:gd name="connsiteY4" fmla="*/ 0 h 2780871"/>
              <a:gd name="connsiteX0" fmla="*/ 1685925 w 3683848"/>
              <a:gd name="connsiteY0" fmla="*/ 0 h 2780871"/>
              <a:gd name="connsiteX1" fmla="*/ 1712173 w 3683848"/>
              <a:gd name="connsiteY1" fmla="*/ 19050 h 2780871"/>
              <a:gd name="connsiteX2" fmla="*/ 3683848 w 3683848"/>
              <a:gd name="connsiteY2" fmla="*/ 2780871 h 2780871"/>
              <a:gd name="connsiteX3" fmla="*/ 0 w 3683848"/>
              <a:gd name="connsiteY3" fmla="*/ 2780871 h 2780871"/>
              <a:gd name="connsiteX4" fmla="*/ 1685925 w 3683848"/>
              <a:gd name="connsiteY4" fmla="*/ 0 h 278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3848" h="2780871">
                <a:moveTo>
                  <a:pt x="1685925" y="0"/>
                </a:moveTo>
                <a:lnTo>
                  <a:pt x="1712173" y="19050"/>
                </a:lnTo>
                <a:lnTo>
                  <a:pt x="3683848" y="2780871"/>
                </a:lnTo>
                <a:lnTo>
                  <a:pt x="0" y="2780871"/>
                </a:lnTo>
                <a:lnTo>
                  <a:pt x="1685925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C201EB8-09A9-4072-A5C8-A9A6A9C200B0}"/>
              </a:ext>
            </a:extLst>
          </p:cNvPr>
          <p:cNvSpPr/>
          <p:nvPr/>
        </p:nvSpPr>
        <p:spPr>
          <a:xfrm>
            <a:off x="3402611" y="2245147"/>
            <a:ext cx="23455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Es la adquisición de la información de un objeto a distancia.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626CDD7-9C2F-4E34-A86B-13479A8D1711}"/>
              </a:ext>
            </a:extLst>
          </p:cNvPr>
          <p:cNvSpPr/>
          <p:nvPr/>
        </p:nvSpPr>
        <p:spPr>
          <a:xfrm>
            <a:off x="9268044" y="2224605"/>
            <a:ext cx="23455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Es la medición de dos o más imágenes que presentan solape o superposición y podemos tener una visión estereoscópica.</a:t>
            </a:r>
          </a:p>
        </p:txBody>
      </p:sp>
      <p:pic>
        <p:nvPicPr>
          <p:cNvPr id="16" name="Picture 2" descr="https://lh4.googleusercontent.com/iW0Spf8wYKME6IOHe67pSu_5-UpyuZ6jspj7Pc948yK_Lw-V6owCJyUPpHvI5RCH3DC6cJ2U0eGMXPTKlxl95o9YKA-gt_QKhN-l3g_scGLRR_y5n_8rkgDMA0gXVl8CiDZhx5HQVg7yTzggBg">
            <a:extLst>
              <a:ext uri="{FF2B5EF4-FFF2-40B4-BE49-F238E27FC236}">
                <a16:creationId xmlns:a16="http://schemas.microsoft.com/office/drawing/2014/main" id="{140C7EBF-A9BB-4D00-AC19-4FE382829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20128" r="11950" b="24276"/>
          <a:stretch/>
        </p:blipFill>
        <p:spPr bwMode="auto">
          <a:xfrm>
            <a:off x="5137585" y="171831"/>
            <a:ext cx="1357213" cy="7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C239071C-6820-47EC-B3A0-88DB4E199959}"/>
              </a:ext>
            </a:extLst>
          </p:cNvPr>
          <p:cNvSpPr txBox="1">
            <a:spLocks/>
          </p:cNvSpPr>
          <p:nvPr/>
        </p:nvSpPr>
        <p:spPr>
          <a:xfrm>
            <a:off x="3225109" y="6048866"/>
            <a:ext cx="5366158" cy="83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400" b="1" dirty="0"/>
              <a:t>Expositor: Ing. Nino Bravo Morales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PE" sz="1200" dirty="0"/>
              <a:t>Investigador del Proyecto Agricultura de Precisión</a:t>
            </a:r>
          </a:p>
        </p:txBody>
      </p:sp>
    </p:spTree>
    <p:extLst>
      <p:ext uri="{BB962C8B-B14F-4D97-AF65-F5344CB8AC3E}">
        <p14:creationId xmlns:p14="http://schemas.microsoft.com/office/powerpoint/2010/main" val="981115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>
            <a:extLst>
              <a:ext uri="{FF2B5EF4-FFF2-40B4-BE49-F238E27FC236}">
                <a16:creationId xmlns:a16="http://schemas.microsoft.com/office/drawing/2014/main" id="{88FB74AE-E9B6-49EC-B3F4-306955E9E37A}"/>
              </a:ext>
            </a:extLst>
          </p:cNvPr>
          <p:cNvSpPr txBox="1">
            <a:spLocks/>
          </p:cNvSpPr>
          <p:nvPr/>
        </p:nvSpPr>
        <p:spPr>
          <a:xfrm>
            <a:off x="3366940" y="795550"/>
            <a:ext cx="5335035" cy="7096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>
                <a:latin typeface="Arial Black" panose="020B0A04020102020204" pitchFamily="34" charset="0"/>
              </a:rPr>
              <a:t>Longitud de Onda</a:t>
            </a:r>
            <a:endParaRPr lang="es-PE" sz="5400" b="1" dirty="0">
              <a:latin typeface="Arial Black" panose="020B0A040201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ADC4799-A908-4E7D-84EC-33560CB58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598" y="1612563"/>
            <a:ext cx="7884776" cy="3942388"/>
          </a:xfrm>
          <a:prstGeom prst="rect">
            <a:avLst/>
          </a:prstGeom>
        </p:spPr>
      </p:pic>
      <p:pic>
        <p:nvPicPr>
          <p:cNvPr id="7" name="Picture 2" descr="https://lh4.googleusercontent.com/iW0Spf8wYKME6IOHe67pSu_5-UpyuZ6jspj7Pc948yK_Lw-V6owCJyUPpHvI5RCH3DC6cJ2U0eGMXPTKlxl95o9YKA-gt_QKhN-l3g_scGLRR_y5n_8rkgDMA0gXVl8CiDZhx5HQVg7yTzggBg">
            <a:extLst>
              <a:ext uri="{FF2B5EF4-FFF2-40B4-BE49-F238E27FC236}">
                <a16:creationId xmlns:a16="http://schemas.microsoft.com/office/drawing/2014/main" id="{BFBA81CA-D93A-4791-8A34-9C2D78EA4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20128" r="11950" b="24276"/>
          <a:stretch/>
        </p:blipFill>
        <p:spPr bwMode="auto">
          <a:xfrm>
            <a:off x="5137585" y="171831"/>
            <a:ext cx="1357213" cy="7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1BC7C6AD-AB5B-4661-B6EA-39E9742EAED6}"/>
              </a:ext>
            </a:extLst>
          </p:cNvPr>
          <p:cNvSpPr txBox="1">
            <a:spLocks/>
          </p:cNvSpPr>
          <p:nvPr/>
        </p:nvSpPr>
        <p:spPr>
          <a:xfrm>
            <a:off x="3133112" y="6062450"/>
            <a:ext cx="5366158" cy="83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400" b="1" dirty="0"/>
              <a:t>Expositor: Ing. Nino Bravo Morales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PE" sz="1200" dirty="0"/>
              <a:t>Investigador del Proyecto Agricultura de Precisión</a:t>
            </a:r>
          </a:p>
        </p:txBody>
      </p:sp>
    </p:spTree>
    <p:extLst>
      <p:ext uri="{BB962C8B-B14F-4D97-AF65-F5344CB8AC3E}">
        <p14:creationId xmlns:p14="http://schemas.microsoft.com/office/powerpoint/2010/main" val="107116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4.googleusercontent.com/iW0Spf8wYKME6IOHe67pSu_5-UpyuZ6jspj7Pc948yK_Lw-V6owCJyUPpHvI5RCH3DC6cJ2U0eGMXPTKlxl95o9YKA-gt_QKhN-l3g_scGLRR_y5n_8rkgDMA0gXVl8CiDZhx5HQVg7yTzggBg">
            <a:extLst>
              <a:ext uri="{FF2B5EF4-FFF2-40B4-BE49-F238E27FC236}">
                <a16:creationId xmlns:a16="http://schemas.microsoft.com/office/drawing/2014/main" id="{16A0E074-6277-47D7-BB62-55701BA10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20128" r="11950" b="24276"/>
          <a:stretch/>
        </p:blipFill>
        <p:spPr bwMode="auto">
          <a:xfrm>
            <a:off x="5137585" y="171831"/>
            <a:ext cx="1357213" cy="7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3">
            <a:extLst>
              <a:ext uri="{FF2B5EF4-FFF2-40B4-BE49-F238E27FC236}">
                <a16:creationId xmlns:a16="http://schemas.microsoft.com/office/drawing/2014/main" id="{498C4086-5626-4651-A64B-F8CA7B18BEB6}"/>
              </a:ext>
            </a:extLst>
          </p:cNvPr>
          <p:cNvSpPr txBox="1">
            <a:spLocks/>
          </p:cNvSpPr>
          <p:nvPr/>
        </p:nvSpPr>
        <p:spPr>
          <a:xfrm>
            <a:off x="3291648" y="1416380"/>
            <a:ext cx="5335035" cy="7096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>
                <a:latin typeface="Arial Black" panose="020B0A04020102020204" pitchFamily="34" charset="0"/>
              </a:rPr>
              <a:t>Firma espectral</a:t>
            </a:r>
            <a:endParaRPr lang="es-PE" sz="54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2" descr="Procesado de imágenes">
            <a:extLst>
              <a:ext uri="{FF2B5EF4-FFF2-40B4-BE49-F238E27FC236}">
                <a16:creationId xmlns:a16="http://schemas.microsoft.com/office/drawing/2014/main" id="{B25A98C6-3BCA-47CD-8B90-12A1CD21A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65" y="2226780"/>
            <a:ext cx="6800551" cy="326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1">
            <a:extLst>
              <a:ext uri="{FF2B5EF4-FFF2-40B4-BE49-F238E27FC236}">
                <a16:creationId xmlns:a16="http://schemas.microsoft.com/office/drawing/2014/main" id="{3F99B7E1-4B82-4A21-8079-BA5FCDD02BE2}"/>
              </a:ext>
            </a:extLst>
          </p:cNvPr>
          <p:cNvSpPr/>
          <p:nvPr/>
        </p:nvSpPr>
        <p:spPr>
          <a:xfrm>
            <a:off x="7781456" y="2025067"/>
            <a:ext cx="2484964" cy="647055"/>
          </a:xfrm>
          <a:custGeom>
            <a:avLst/>
            <a:gdLst>
              <a:gd name="connsiteX0" fmla="*/ 0 w 1575712"/>
              <a:gd name="connsiteY0" fmla="*/ 0 h 1099883"/>
              <a:gd name="connsiteX1" fmla="*/ 1575712 w 1575712"/>
              <a:gd name="connsiteY1" fmla="*/ 0 h 1099883"/>
              <a:gd name="connsiteX2" fmla="*/ 1575712 w 1575712"/>
              <a:gd name="connsiteY2" fmla="*/ 1099883 h 1099883"/>
              <a:gd name="connsiteX3" fmla="*/ 0 w 1575712"/>
              <a:gd name="connsiteY3" fmla="*/ 1099883 h 1099883"/>
              <a:gd name="connsiteX4" fmla="*/ 0 w 1575712"/>
              <a:gd name="connsiteY4" fmla="*/ 0 h 1099883"/>
              <a:gd name="connsiteX0" fmla="*/ 762000 w 1575712"/>
              <a:gd name="connsiteY0" fmla="*/ 333375 h 1099883"/>
              <a:gd name="connsiteX1" fmla="*/ 1575712 w 1575712"/>
              <a:gd name="connsiteY1" fmla="*/ 0 h 1099883"/>
              <a:gd name="connsiteX2" fmla="*/ 1575712 w 1575712"/>
              <a:gd name="connsiteY2" fmla="*/ 1099883 h 1099883"/>
              <a:gd name="connsiteX3" fmla="*/ 0 w 1575712"/>
              <a:gd name="connsiteY3" fmla="*/ 1099883 h 1099883"/>
              <a:gd name="connsiteX4" fmla="*/ 762000 w 1575712"/>
              <a:gd name="connsiteY4" fmla="*/ 333375 h 1099883"/>
              <a:gd name="connsiteX0" fmla="*/ 762000 w 2461537"/>
              <a:gd name="connsiteY0" fmla="*/ 0 h 766508"/>
              <a:gd name="connsiteX1" fmla="*/ 2461537 w 2461537"/>
              <a:gd name="connsiteY1" fmla="*/ 9525 h 766508"/>
              <a:gd name="connsiteX2" fmla="*/ 1575712 w 2461537"/>
              <a:gd name="connsiteY2" fmla="*/ 766508 h 766508"/>
              <a:gd name="connsiteX3" fmla="*/ 0 w 2461537"/>
              <a:gd name="connsiteY3" fmla="*/ 766508 h 766508"/>
              <a:gd name="connsiteX4" fmla="*/ 762000 w 2461537"/>
              <a:gd name="connsiteY4" fmla="*/ 0 h 766508"/>
              <a:gd name="connsiteX0" fmla="*/ 762000 w 2337712"/>
              <a:gd name="connsiteY0" fmla="*/ 0 h 766508"/>
              <a:gd name="connsiteX1" fmla="*/ 2337712 w 2337712"/>
              <a:gd name="connsiteY1" fmla="*/ 19050 h 766508"/>
              <a:gd name="connsiteX2" fmla="*/ 1575712 w 2337712"/>
              <a:gd name="connsiteY2" fmla="*/ 766508 h 766508"/>
              <a:gd name="connsiteX3" fmla="*/ 0 w 2337712"/>
              <a:gd name="connsiteY3" fmla="*/ 766508 h 766508"/>
              <a:gd name="connsiteX4" fmla="*/ 762000 w 2337712"/>
              <a:gd name="connsiteY4" fmla="*/ 0 h 766508"/>
              <a:gd name="connsiteX0" fmla="*/ 762000 w 2337712"/>
              <a:gd name="connsiteY0" fmla="*/ 0 h 766508"/>
              <a:gd name="connsiteX1" fmla="*/ 2337712 w 2337712"/>
              <a:gd name="connsiteY1" fmla="*/ 19050 h 766508"/>
              <a:gd name="connsiteX2" fmla="*/ 1480462 w 2337712"/>
              <a:gd name="connsiteY2" fmla="*/ 766508 h 766508"/>
              <a:gd name="connsiteX3" fmla="*/ 0 w 2337712"/>
              <a:gd name="connsiteY3" fmla="*/ 766508 h 766508"/>
              <a:gd name="connsiteX4" fmla="*/ 762000 w 2337712"/>
              <a:gd name="connsiteY4" fmla="*/ 0 h 766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7712" h="766508">
                <a:moveTo>
                  <a:pt x="762000" y="0"/>
                </a:moveTo>
                <a:lnTo>
                  <a:pt x="2337712" y="19050"/>
                </a:lnTo>
                <a:lnTo>
                  <a:pt x="1480462" y="766508"/>
                </a:lnTo>
                <a:lnTo>
                  <a:pt x="0" y="766508"/>
                </a:lnTo>
                <a:lnTo>
                  <a:pt x="762000" y="0"/>
                </a:lnTo>
                <a:close/>
              </a:path>
            </a:pathLst>
          </a:custGeom>
          <a:solidFill>
            <a:srgbClr val="00F417"/>
          </a:solidFill>
          <a:ln>
            <a:solidFill>
              <a:srgbClr val="00F417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947B870-BAF0-4814-B204-0149FAC79611}"/>
              </a:ext>
            </a:extLst>
          </p:cNvPr>
          <p:cNvSpPr/>
          <p:nvPr/>
        </p:nvSpPr>
        <p:spPr>
          <a:xfrm>
            <a:off x="8140400" y="5676120"/>
            <a:ext cx="1699537" cy="88659"/>
          </a:xfrm>
          <a:prstGeom prst="rect">
            <a:avLst/>
          </a:prstGeom>
          <a:solidFill>
            <a:srgbClr val="AC6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1">
            <a:extLst>
              <a:ext uri="{FF2B5EF4-FFF2-40B4-BE49-F238E27FC236}">
                <a16:creationId xmlns:a16="http://schemas.microsoft.com/office/drawing/2014/main" id="{FEFFECC4-8376-489C-9EB2-0B7A649ED787}"/>
              </a:ext>
            </a:extLst>
          </p:cNvPr>
          <p:cNvSpPr/>
          <p:nvPr/>
        </p:nvSpPr>
        <p:spPr>
          <a:xfrm>
            <a:off x="10180695" y="3390344"/>
            <a:ext cx="1504950" cy="340173"/>
          </a:xfrm>
          <a:custGeom>
            <a:avLst/>
            <a:gdLst>
              <a:gd name="connsiteX0" fmla="*/ 0 w 1575712"/>
              <a:gd name="connsiteY0" fmla="*/ 0 h 1099883"/>
              <a:gd name="connsiteX1" fmla="*/ 1575712 w 1575712"/>
              <a:gd name="connsiteY1" fmla="*/ 0 h 1099883"/>
              <a:gd name="connsiteX2" fmla="*/ 1575712 w 1575712"/>
              <a:gd name="connsiteY2" fmla="*/ 1099883 h 1099883"/>
              <a:gd name="connsiteX3" fmla="*/ 0 w 1575712"/>
              <a:gd name="connsiteY3" fmla="*/ 1099883 h 1099883"/>
              <a:gd name="connsiteX4" fmla="*/ 0 w 1575712"/>
              <a:gd name="connsiteY4" fmla="*/ 0 h 1099883"/>
              <a:gd name="connsiteX0" fmla="*/ 762000 w 1575712"/>
              <a:gd name="connsiteY0" fmla="*/ 333375 h 1099883"/>
              <a:gd name="connsiteX1" fmla="*/ 1575712 w 1575712"/>
              <a:gd name="connsiteY1" fmla="*/ 0 h 1099883"/>
              <a:gd name="connsiteX2" fmla="*/ 1575712 w 1575712"/>
              <a:gd name="connsiteY2" fmla="*/ 1099883 h 1099883"/>
              <a:gd name="connsiteX3" fmla="*/ 0 w 1575712"/>
              <a:gd name="connsiteY3" fmla="*/ 1099883 h 1099883"/>
              <a:gd name="connsiteX4" fmla="*/ 762000 w 1575712"/>
              <a:gd name="connsiteY4" fmla="*/ 333375 h 1099883"/>
              <a:gd name="connsiteX0" fmla="*/ 762000 w 2461537"/>
              <a:gd name="connsiteY0" fmla="*/ 0 h 766508"/>
              <a:gd name="connsiteX1" fmla="*/ 2461537 w 2461537"/>
              <a:gd name="connsiteY1" fmla="*/ 9525 h 766508"/>
              <a:gd name="connsiteX2" fmla="*/ 1575712 w 2461537"/>
              <a:gd name="connsiteY2" fmla="*/ 766508 h 766508"/>
              <a:gd name="connsiteX3" fmla="*/ 0 w 2461537"/>
              <a:gd name="connsiteY3" fmla="*/ 766508 h 766508"/>
              <a:gd name="connsiteX4" fmla="*/ 762000 w 2461537"/>
              <a:gd name="connsiteY4" fmla="*/ 0 h 766508"/>
              <a:gd name="connsiteX0" fmla="*/ 762000 w 2337712"/>
              <a:gd name="connsiteY0" fmla="*/ 0 h 766508"/>
              <a:gd name="connsiteX1" fmla="*/ 2337712 w 2337712"/>
              <a:gd name="connsiteY1" fmla="*/ 19050 h 766508"/>
              <a:gd name="connsiteX2" fmla="*/ 1575712 w 2337712"/>
              <a:gd name="connsiteY2" fmla="*/ 766508 h 766508"/>
              <a:gd name="connsiteX3" fmla="*/ 0 w 2337712"/>
              <a:gd name="connsiteY3" fmla="*/ 766508 h 766508"/>
              <a:gd name="connsiteX4" fmla="*/ 762000 w 2337712"/>
              <a:gd name="connsiteY4" fmla="*/ 0 h 766508"/>
              <a:gd name="connsiteX0" fmla="*/ 762000 w 2337712"/>
              <a:gd name="connsiteY0" fmla="*/ 0 h 766508"/>
              <a:gd name="connsiteX1" fmla="*/ 2337712 w 2337712"/>
              <a:gd name="connsiteY1" fmla="*/ 19050 h 766508"/>
              <a:gd name="connsiteX2" fmla="*/ 1480462 w 2337712"/>
              <a:gd name="connsiteY2" fmla="*/ 766508 h 766508"/>
              <a:gd name="connsiteX3" fmla="*/ 0 w 2337712"/>
              <a:gd name="connsiteY3" fmla="*/ 766508 h 766508"/>
              <a:gd name="connsiteX4" fmla="*/ 762000 w 2337712"/>
              <a:gd name="connsiteY4" fmla="*/ 0 h 766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7712" h="766508">
                <a:moveTo>
                  <a:pt x="762000" y="0"/>
                </a:moveTo>
                <a:lnTo>
                  <a:pt x="2337712" y="19050"/>
                </a:lnTo>
                <a:lnTo>
                  <a:pt x="1480462" y="766508"/>
                </a:lnTo>
                <a:lnTo>
                  <a:pt x="0" y="766508"/>
                </a:lnTo>
                <a:lnTo>
                  <a:pt x="762000" y="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">
            <a:extLst>
              <a:ext uri="{FF2B5EF4-FFF2-40B4-BE49-F238E27FC236}">
                <a16:creationId xmlns:a16="http://schemas.microsoft.com/office/drawing/2014/main" id="{00D8C637-5BF8-46EF-9A92-19CD9FE457B7}"/>
              </a:ext>
            </a:extLst>
          </p:cNvPr>
          <p:cNvSpPr/>
          <p:nvPr/>
        </p:nvSpPr>
        <p:spPr>
          <a:xfrm>
            <a:off x="10156635" y="3583571"/>
            <a:ext cx="1504950" cy="340173"/>
          </a:xfrm>
          <a:custGeom>
            <a:avLst/>
            <a:gdLst>
              <a:gd name="connsiteX0" fmla="*/ 0 w 1575712"/>
              <a:gd name="connsiteY0" fmla="*/ 0 h 1099883"/>
              <a:gd name="connsiteX1" fmla="*/ 1575712 w 1575712"/>
              <a:gd name="connsiteY1" fmla="*/ 0 h 1099883"/>
              <a:gd name="connsiteX2" fmla="*/ 1575712 w 1575712"/>
              <a:gd name="connsiteY2" fmla="*/ 1099883 h 1099883"/>
              <a:gd name="connsiteX3" fmla="*/ 0 w 1575712"/>
              <a:gd name="connsiteY3" fmla="*/ 1099883 h 1099883"/>
              <a:gd name="connsiteX4" fmla="*/ 0 w 1575712"/>
              <a:gd name="connsiteY4" fmla="*/ 0 h 1099883"/>
              <a:gd name="connsiteX0" fmla="*/ 762000 w 1575712"/>
              <a:gd name="connsiteY0" fmla="*/ 333375 h 1099883"/>
              <a:gd name="connsiteX1" fmla="*/ 1575712 w 1575712"/>
              <a:gd name="connsiteY1" fmla="*/ 0 h 1099883"/>
              <a:gd name="connsiteX2" fmla="*/ 1575712 w 1575712"/>
              <a:gd name="connsiteY2" fmla="*/ 1099883 h 1099883"/>
              <a:gd name="connsiteX3" fmla="*/ 0 w 1575712"/>
              <a:gd name="connsiteY3" fmla="*/ 1099883 h 1099883"/>
              <a:gd name="connsiteX4" fmla="*/ 762000 w 1575712"/>
              <a:gd name="connsiteY4" fmla="*/ 333375 h 1099883"/>
              <a:gd name="connsiteX0" fmla="*/ 762000 w 2461537"/>
              <a:gd name="connsiteY0" fmla="*/ 0 h 766508"/>
              <a:gd name="connsiteX1" fmla="*/ 2461537 w 2461537"/>
              <a:gd name="connsiteY1" fmla="*/ 9525 h 766508"/>
              <a:gd name="connsiteX2" fmla="*/ 1575712 w 2461537"/>
              <a:gd name="connsiteY2" fmla="*/ 766508 h 766508"/>
              <a:gd name="connsiteX3" fmla="*/ 0 w 2461537"/>
              <a:gd name="connsiteY3" fmla="*/ 766508 h 766508"/>
              <a:gd name="connsiteX4" fmla="*/ 762000 w 2461537"/>
              <a:gd name="connsiteY4" fmla="*/ 0 h 766508"/>
              <a:gd name="connsiteX0" fmla="*/ 762000 w 2337712"/>
              <a:gd name="connsiteY0" fmla="*/ 0 h 766508"/>
              <a:gd name="connsiteX1" fmla="*/ 2337712 w 2337712"/>
              <a:gd name="connsiteY1" fmla="*/ 19050 h 766508"/>
              <a:gd name="connsiteX2" fmla="*/ 1575712 w 2337712"/>
              <a:gd name="connsiteY2" fmla="*/ 766508 h 766508"/>
              <a:gd name="connsiteX3" fmla="*/ 0 w 2337712"/>
              <a:gd name="connsiteY3" fmla="*/ 766508 h 766508"/>
              <a:gd name="connsiteX4" fmla="*/ 762000 w 2337712"/>
              <a:gd name="connsiteY4" fmla="*/ 0 h 766508"/>
              <a:gd name="connsiteX0" fmla="*/ 762000 w 2337712"/>
              <a:gd name="connsiteY0" fmla="*/ 0 h 766508"/>
              <a:gd name="connsiteX1" fmla="*/ 2337712 w 2337712"/>
              <a:gd name="connsiteY1" fmla="*/ 19050 h 766508"/>
              <a:gd name="connsiteX2" fmla="*/ 1480462 w 2337712"/>
              <a:gd name="connsiteY2" fmla="*/ 766508 h 766508"/>
              <a:gd name="connsiteX3" fmla="*/ 0 w 2337712"/>
              <a:gd name="connsiteY3" fmla="*/ 766508 h 766508"/>
              <a:gd name="connsiteX4" fmla="*/ 762000 w 2337712"/>
              <a:gd name="connsiteY4" fmla="*/ 0 h 766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7712" h="766508">
                <a:moveTo>
                  <a:pt x="762000" y="0"/>
                </a:moveTo>
                <a:lnTo>
                  <a:pt x="2337712" y="19050"/>
                </a:lnTo>
                <a:lnTo>
                  <a:pt x="1480462" y="766508"/>
                </a:lnTo>
                <a:lnTo>
                  <a:pt x="0" y="766508"/>
                </a:lnTo>
                <a:lnTo>
                  <a:pt x="762000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E9942E7E-52E7-4857-9562-D0C464D995AF}"/>
              </a:ext>
            </a:extLst>
          </p:cNvPr>
          <p:cNvSpPr/>
          <p:nvPr/>
        </p:nvSpPr>
        <p:spPr>
          <a:xfrm>
            <a:off x="10180695" y="3771344"/>
            <a:ext cx="1504950" cy="340173"/>
          </a:xfrm>
          <a:custGeom>
            <a:avLst/>
            <a:gdLst>
              <a:gd name="connsiteX0" fmla="*/ 0 w 1575712"/>
              <a:gd name="connsiteY0" fmla="*/ 0 h 1099883"/>
              <a:gd name="connsiteX1" fmla="*/ 1575712 w 1575712"/>
              <a:gd name="connsiteY1" fmla="*/ 0 h 1099883"/>
              <a:gd name="connsiteX2" fmla="*/ 1575712 w 1575712"/>
              <a:gd name="connsiteY2" fmla="*/ 1099883 h 1099883"/>
              <a:gd name="connsiteX3" fmla="*/ 0 w 1575712"/>
              <a:gd name="connsiteY3" fmla="*/ 1099883 h 1099883"/>
              <a:gd name="connsiteX4" fmla="*/ 0 w 1575712"/>
              <a:gd name="connsiteY4" fmla="*/ 0 h 1099883"/>
              <a:gd name="connsiteX0" fmla="*/ 762000 w 1575712"/>
              <a:gd name="connsiteY0" fmla="*/ 333375 h 1099883"/>
              <a:gd name="connsiteX1" fmla="*/ 1575712 w 1575712"/>
              <a:gd name="connsiteY1" fmla="*/ 0 h 1099883"/>
              <a:gd name="connsiteX2" fmla="*/ 1575712 w 1575712"/>
              <a:gd name="connsiteY2" fmla="*/ 1099883 h 1099883"/>
              <a:gd name="connsiteX3" fmla="*/ 0 w 1575712"/>
              <a:gd name="connsiteY3" fmla="*/ 1099883 h 1099883"/>
              <a:gd name="connsiteX4" fmla="*/ 762000 w 1575712"/>
              <a:gd name="connsiteY4" fmla="*/ 333375 h 1099883"/>
              <a:gd name="connsiteX0" fmla="*/ 762000 w 2461537"/>
              <a:gd name="connsiteY0" fmla="*/ 0 h 766508"/>
              <a:gd name="connsiteX1" fmla="*/ 2461537 w 2461537"/>
              <a:gd name="connsiteY1" fmla="*/ 9525 h 766508"/>
              <a:gd name="connsiteX2" fmla="*/ 1575712 w 2461537"/>
              <a:gd name="connsiteY2" fmla="*/ 766508 h 766508"/>
              <a:gd name="connsiteX3" fmla="*/ 0 w 2461537"/>
              <a:gd name="connsiteY3" fmla="*/ 766508 h 766508"/>
              <a:gd name="connsiteX4" fmla="*/ 762000 w 2461537"/>
              <a:gd name="connsiteY4" fmla="*/ 0 h 766508"/>
              <a:gd name="connsiteX0" fmla="*/ 762000 w 2337712"/>
              <a:gd name="connsiteY0" fmla="*/ 0 h 766508"/>
              <a:gd name="connsiteX1" fmla="*/ 2337712 w 2337712"/>
              <a:gd name="connsiteY1" fmla="*/ 19050 h 766508"/>
              <a:gd name="connsiteX2" fmla="*/ 1575712 w 2337712"/>
              <a:gd name="connsiteY2" fmla="*/ 766508 h 766508"/>
              <a:gd name="connsiteX3" fmla="*/ 0 w 2337712"/>
              <a:gd name="connsiteY3" fmla="*/ 766508 h 766508"/>
              <a:gd name="connsiteX4" fmla="*/ 762000 w 2337712"/>
              <a:gd name="connsiteY4" fmla="*/ 0 h 766508"/>
              <a:gd name="connsiteX0" fmla="*/ 762000 w 2337712"/>
              <a:gd name="connsiteY0" fmla="*/ 0 h 766508"/>
              <a:gd name="connsiteX1" fmla="*/ 2337712 w 2337712"/>
              <a:gd name="connsiteY1" fmla="*/ 19050 h 766508"/>
              <a:gd name="connsiteX2" fmla="*/ 1480462 w 2337712"/>
              <a:gd name="connsiteY2" fmla="*/ 766508 h 766508"/>
              <a:gd name="connsiteX3" fmla="*/ 0 w 2337712"/>
              <a:gd name="connsiteY3" fmla="*/ 766508 h 766508"/>
              <a:gd name="connsiteX4" fmla="*/ 762000 w 2337712"/>
              <a:gd name="connsiteY4" fmla="*/ 0 h 766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7712" h="766508">
                <a:moveTo>
                  <a:pt x="762000" y="0"/>
                </a:moveTo>
                <a:lnTo>
                  <a:pt x="2337712" y="19050"/>
                </a:lnTo>
                <a:lnTo>
                  <a:pt x="1480462" y="766508"/>
                </a:lnTo>
                <a:lnTo>
                  <a:pt x="0" y="766508"/>
                </a:lnTo>
                <a:lnTo>
                  <a:pt x="76200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">
            <a:extLst>
              <a:ext uri="{FF2B5EF4-FFF2-40B4-BE49-F238E27FC236}">
                <a16:creationId xmlns:a16="http://schemas.microsoft.com/office/drawing/2014/main" id="{70090C3A-B3DC-4528-9C12-18FED52CE266}"/>
              </a:ext>
            </a:extLst>
          </p:cNvPr>
          <p:cNvSpPr/>
          <p:nvPr/>
        </p:nvSpPr>
        <p:spPr>
          <a:xfrm>
            <a:off x="10196469" y="3961373"/>
            <a:ext cx="1504950" cy="340173"/>
          </a:xfrm>
          <a:custGeom>
            <a:avLst/>
            <a:gdLst>
              <a:gd name="connsiteX0" fmla="*/ 0 w 1575712"/>
              <a:gd name="connsiteY0" fmla="*/ 0 h 1099883"/>
              <a:gd name="connsiteX1" fmla="*/ 1575712 w 1575712"/>
              <a:gd name="connsiteY1" fmla="*/ 0 h 1099883"/>
              <a:gd name="connsiteX2" fmla="*/ 1575712 w 1575712"/>
              <a:gd name="connsiteY2" fmla="*/ 1099883 h 1099883"/>
              <a:gd name="connsiteX3" fmla="*/ 0 w 1575712"/>
              <a:gd name="connsiteY3" fmla="*/ 1099883 h 1099883"/>
              <a:gd name="connsiteX4" fmla="*/ 0 w 1575712"/>
              <a:gd name="connsiteY4" fmla="*/ 0 h 1099883"/>
              <a:gd name="connsiteX0" fmla="*/ 762000 w 1575712"/>
              <a:gd name="connsiteY0" fmla="*/ 333375 h 1099883"/>
              <a:gd name="connsiteX1" fmla="*/ 1575712 w 1575712"/>
              <a:gd name="connsiteY1" fmla="*/ 0 h 1099883"/>
              <a:gd name="connsiteX2" fmla="*/ 1575712 w 1575712"/>
              <a:gd name="connsiteY2" fmla="*/ 1099883 h 1099883"/>
              <a:gd name="connsiteX3" fmla="*/ 0 w 1575712"/>
              <a:gd name="connsiteY3" fmla="*/ 1099883 h 1099883"/>
              <a:gd name="connsiteX4" fmla="*/ 762000 w 1575712"/>
              <a:gd name="connsiteY4" fmla="*/ 333375 h 1099883"/>
              <a:gd name="connsiteX0" fmla="*/ 762000 w 2461537"/>
              <a:gd name="connsiteY0" fmla="*/ 0 h 766508"/>
              <a:gd name="connsiteX1" fmla="*/ 2461537 w 2461537"/>
              <a:gd name="connsiteY1" fmla="*/ 9525 h 766508"/>
              <a:gd name="connsiteX2" fmla="*/ 1575712 w 2461537"/>
              <a:gd name="connsiteY2" fmla="*/ 766508 h 766508"/>
              <a:gd name="connsiteX3" fmla="*/ 0 w 2461537"/>
              <a:gd name="connsiteY3" fmla="*/ 766508 h 766508"/>
              <a:gd name="connsiteX4" fmla="*/ 762000 w 2461537"/>
              <a:gd name="connsiteY4" fmla="*/ 0 h 766508"/>
              <a:gd name="connsiteX0" fmla="*/ 762000 w 2337712"/>
              <a:gd name="connsiteY0" fmla="*/ 0 h 766508"/>
              <a:gd name="connsiteX1" fmla="*/ 2337712 w 2337712"/>
              <a:gd name="connsiteY1" fmla="*/ 19050 h 766508"/>
              <a:gd name="connsiteX2" fmla="*/ 1575712 w 2337712"/>
              <a:gd name="connsiteY2" fmla="*/ 766508 h 766508"/>
              <a:gd name="connsiteX3" fmla="*/ 0 w 2337712"/>
              <a:gd name="connsiteY3" fmla="*/ 766508 h 766508"/>
              <a:gd name="connsiteX4" fmla="*/ 762000 w 2337712"/>
              <a:gd name="connsiteY4" fmla="*/ 0 h 766508"/>
              <a:gd name="connsiteX0" fmla="*/ 762000 w 2337712"/>
              <a:gd name="connsiteY0" fmla="*/ 0 h 766508"/>
              <a:gd name="connsiteX1" fmla="*/ 2337712 w 2337712"/>
              <a:gd name="connsiteY1" fmla="*/ 19050 h 766508"/>
              <a:gd name="connsiteX2" fmla="*/ 1480462 w 2337712"/>
              <a:gd name="connsiteY2" fmla="*/ 766508 h 766508"/>
              <a:gd name="connsiteX3" fmla="*/ 0 w 2337712"/>
              <a:gd name="connsiteY3" fmla="*/ 766508 h 766508"/>
              <a:gd name="connsiteX4" fmla="*/ 762000 w 2337712"/>
              <a:gd name="connsiteY4" fmla="*/ 0 h 766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7712" h="766508">
                <a:moveTo>
                  <a:pt x="762000" y="0"/>
                </a:moveTo>
                <a:lnTo>
                  <a:pt x="2337712" y="19050"/>
                </a:lnTo>
                <a:lnTo>
                  <a:pt x="1480462" y="766508"/>
                </a:lnTo>
                <a:lnTo>
                  <a:pt x="0" y="766508"/>
                </a:lnTo>
                <a:lnTo>
                  <a:pt x="762000" y="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">
            <a:extLst>
              <a:ext uri="{FF2B5EF4-FFF2-40B4-BE49-F238E27FC236}">
                <a16:creationId xmlns:a16="http://schemas.microsoft.com/office/drawing/2014/main" id="{49030440-3616-4FD8-9851-D5DE94295093}"/>
              </a:ext>
            </a:extLst>
          </p:cNvPr>
          <p:cNvSpPr/>
          <p:nvPr/>
        </p:nvSpPr>
        <p:spPr>
          <a:xfrm>
            <a:off x="10196469" y="4143274"/>
            <a:ext cx="1504950" cy="340173"/>
          </a:xfrm>
          <a:custGeom>
            <a:avLst/>
            <a:gdLst>
              <a:gd name="connsiteX0" fmla="*/ 0 w 1575712"/>
              <a:gd name="connsiteY0" fmla="*/ 0 h 1099883"/>
              <a:gd name="connsiteX1" fmla="*/ 1575712 w 1575712"/>
              <a:gd name="connsiteY1" fmla="*/ 0 h 1099883"/>
              <a:gd name="connsiteX2" fmla="*/ 1575712 w 1575712"/>
              <a:gd name="connsiteY2" fmla="*/ 1099883 h 1099883"/>
              <a:gd name="connsiteX3" fmla="*/ 0 w 1575712"/>
              <a:gd name="connsiteY3" fmla="*/ 1099883 h 1099883"/>
              <a:gd name="connsiteX4" fmla="*/ 0 w 1575712"/>
              <a:gd name="connsiteY4" fmla="*/ 0 h 1099883"/>
              <a:gd name="connsiteX0" fmla="*/ 762000 w 1575712"/>
              <a:gd name="connsiteY0" fmla="*/ 333375 h 1099883"/>
              <a:gd name="connsiteX1" fmla="*/ 1575712 w 1575712"/>
              <a:gd name="connsiteY1" fmla="*/ 0 h 1099883"/>
              <a:gd name="connsiteX2" fmla="*/ 1575712 w 1575712"/>
              <a:gd name="connsiteY2" fmla="*/ 1099883 h 1099883"/>
              <a:gd name="connsiteX3" fmla="*/ 0 w 1575712"/>
              <a:gd name="connsiteY3" fmla="*/ 1099883 h 1099883"/>
              <a:gd name="connsiteX4" fmla="*/ 762000 w 1575712"/>
              <a:gd name="connsiteY4" fmla="*/ 333375 h 1099883"/>
              <a:gd name="connsiteX0" fmla="*/ 762000 w 2461537"/>
              <a:gd name="connsiteY0" fmla="*/ 0 h 766508"/>
              <a:gd name="connsiteX1" fmla="*/ 2461537 w 2461537"/>
              <a:gd name="connsiteY1" fmla="*/ 9525 h 766508"/>
              <a:gd name="connsiteX2" fmla="*/ 1575712 w 2461537"/>
              <a:gd name="connsiteY2" fmla="*/ 766508 h 766508"/>
              <a:gd name="connsiteX3" fmla="*/ 0 w 2461537"/>
              <a:gd name="connsiteY3" fmla="*/ 766508 h 766508"/>
              <a:gd name="connsiteX4" fmla="*/ 762000 w 2461537"/>
              <a:gd name="connsiteY4" fmla="*/ 0 h 766508"/>
              <a:gd name="connsiteX0" fmla="*/ 762000 w 2337712"/>
              <a:gd name="connsiteY0" fmla="*/ 0 h 766508"/>
              <a:gd name="connsiteX1" fmla="*/ 2337712 w 2337712"/>
              <a:gd name="connsiteY1" fmla="*/ 19050 h 766508"/>
              <a:gd name="connsiteX2" fmla="*/ 1575712 w 2337712"/>
              <a:gd name="connsiteY2" fmla="*/ 766508 h 766508"/>
              <a:gd name="connsiteX3" fmla="*/ 0 w 2337712"/>
              <a:gd name="connsiteY3" fmla="*/ 766508 h 766508"/>
              <a:gd name="connsiteX4" fmla="*/ 762000 w 2337712"/>
              <a:gd name="connsiteY4" fmla="*/ 0 h 766508"/>
              <a:gd name="connsiteX0" fmla="*/ 762000 w 2337712"/>
              <a:gd name="connsiteY0" fmla="*/ 0 h 766508"/>
              <a:gd name="connsiteX1" fmla="*/ 2337712 w 2337712"/>
              <a:gd name="connsiteY1" fmla="*/ 19050 h 766508"/>
              <a:gd name="connsiteX2" fmla="*/ 1480462 w 2337712"/>
              <a:gd name="connsiteY2" fmla="*/ 766508 h 766508"/>
              <a:gd name="connsiteX3" fmla="*/ 0 w 2337712"/>
              <a:gd name="connsiteY3" fmla="*/ 766508 h 766508"/>
              <a:gd name="connsiteX4" fmla="*/ 762000 w 2337712"/>
              <a:gd name="connsiteY4" fmla="*/ 0 h 766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7712" h="766508">
                <a:moveTo>
                  <a:pt x="762000" y="0"/>
                </a:moveTo>
                <a:lnTo>
                  <a:pt x="2337712" y="19050"/>
                </a:lnTo>
                <a:lnTo>
                  <a:pt x="1480462" y="766508"/>
                </a:lnTo>
                <a:lnTo>
                  <a:pt x="0" y="766508"/>
                </a:lnTo>
                <a:lnTo>
                  <a:pt x="762000" y="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">
            <a:extLst>
              <a:ext uri="{FF2B5EF4-FFF2-40B4-BE49-F238E27FC236}">
                <a16:creationId xmlns:a16="http://schemas.microsoft.com/office/drawing/2014/main" id="{2B76C40F-0911-4B3C-8945-F9E2B81D02CA}"/>
              </a:ext>
            </a:extLst>
          </p:cNvPr>
          <p:cNvSpPr/>
          <p:nvPr/>
        </p:nvSpPr>
        <p:spPr>
          <a:xfrm>
            <a:off x="10218482" y="4285408"/>
            <a:ext cx="1504950" cy="340173"/>
          </a:xfrm>
          <a:custGeom>
            <a:avLst/>
            <a:gdLst>
              <a:gd name="connsiteX0" fmla="*/ 0 w 1575712"/>
              <a:gd name="connsiteY0" fmla="*/ 0 h 1099883"/>
              <a:gd name="connsiteX1" fmla="*/ 1575712 w 1575712"/>
              <a:gd name="connsiteY1" fmla="*/ 0 h 1099883"/>
              <a:gd name="connsiteX2" fmla="*/ 1575712 w 1575712"/>
              <a:gd name="connsiteY2" fmla="*/ 1099883 h 1099883"/>
              <a:gd name="connsiteX3" fmla="*/ 0 w 1575712"/>
              <a:gd name="connsiteY3" fmla="*/ 1099883 h 1099883"/>
              <a:gd name="connsiteX4" fmla="*/ 0 w 1575712"/>
              <a:gd name="connsiteY4" fmla="*/ 0 h 1099883"/>
              <a:gd name="connsiteX0" fmla="*/ 762000 w 1575712"/>
              <a:gd name="connsiteY0" fmla="*/ 333375 h 1099883"/>
              <a:gd name="connsiteX1" fmla="*/ 1575712 w 1575712"/>
              <a:gd name="connsiteY1" fmla="*/ 0 h 1099883"/>
              <a:gd name="connsiteX2" fmla="*/ 1575712 w 1575712"/>
              <a:gd name="connsiteY2" fmla="*/ 1099883 h 1099883"/>
              <a:gd name="connsiteX3" fmla="*/ 0 w 1575712"/>
              <a:gd name="connsiteY3" fmla="*/ 1099883 h 1099883"/>
              <a:gd name="connsiteX4" fmla="*/ 762000 w 1575712"/>
              <a:gd name="connsiteY4" fmla="*/ 333375 h 1099883"/>
              <a:gd name="connsiteX0" fmla="*/ 762000 w 2461537"/>
              <a:gd name="connsiteY0" fmla="*/ 0 h 766508"/>
              <a:gd name="connsiteX1" fmla="*/ 2461537 w 2461537"/>
              <a:gd name="connsiteY1" fmla="*/ 9525 h 766508"/>
              <a:gd name="connsiteX2" fmla="*/ 1575712 w 2461537"/>
              <a:gd name="connsiteY2" fmla="*/ 766508 h 766508"/>
              <a:gd name="connsiteX3" fmla="*/ 0 w 2461537"/>
              <a:gd name="connsiteY3" fmla="*/ 766508 h 766508"/>
              <a:gd name="connsiteX4" fmla="*/ 762000 w 2461537"/>
              <a:gd name="connsiteY4" fmla="*/ 0 h 766508"/>
              <a:gd name="connsiteX0" fmla="*/ 762000 w 2337712"/>
              <a:gd name="connsiteY0" fmla="*/ 0 h 766508"/>
              <a:gd name="connsiteX1" fmla="*/ 2337712 w 2337712"/>
              <a:gd name="connsiteY1" fmla="*/ 19050 h 766508"/>
              <a:gd name="connsiteX2" fmla="*/ 1575712 w 2337712"/>
              <a:gd name="connsiteY2" fmla="*/ 766508 h 766508"/>
              <a:gd name="connsiteX3" fmla="*/ 0 w 2337712"/>
              <a:gd name="connsiteY3" fmla="*/ 766508 h 766508"/>
              <a:gd name="connsiteX4" fmla="*/ 762000 w 2337712"/>
              <a:gd name="connsiteY4" fmla="*/ 0 h 766508"/>
              <a:gd name="connsiteX0" fmla="*/ 762000 w 2337712"/>
              <a:gd name="connsiteY0" fmla="*/ 0 h 766508"/>
              <a:gd name="connsiteX1" fmla="*/ 2337712 w 2337712"/>
              <a:gd name="connsiteY1" fmla="*/ 19050 h 766508"/>
              <a:gd name="connsiteX2" fmla="*/ 1480462 w 2337712"/>
              <a:gd name="connsiteY2" fmla="*/ 766508 h 766508"/>
              <a:gd name="connsiteX3" fmla="*/ 0 w 2337712"/>
              <a:gd name="connsiteY3" fmla="*/ 766508 h 766508"/>
              <a:gd name="connsiteX4" fmla="*/ 762000 w 2337712"/>
              <a:gd name="connsiteY4" fmla="*/ 0 h 766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7712" h="766508">
                <a:moveTo>
                  <a:pt x="762000" y="0"/>
                </a:moveTo>
                <a:lnTo>
                  <a:pt x="2337712" y="19050"/>
                </a:lnTo>
                <a:lnTo>
                  <a:pt x="1480462" y="766508"/>
                </a:lnTo>
                <a:lnTo>
                  <a:pt x="0" y="766508"/>
                </a:lnTo>
                <a:lnTo>
                  <a:pt x="762000" y="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">
            <a:extLst>
              <a:ext uri="{FF2B5EF4-FFF2-40B4-BE49-F238E27FC236}">
                <a16:creationId xmlns:a16="http://schemas.microsoft.com/office/drawing/2014/main" id="{99E2BB41-CA96-4406-B0A9-2CA38E37403C}"/>
              </a:ext>
            </a:extLst>
          </p:cNvPr>
          <p:cNvSpPr/>
          <p:nvPr/>
        </p:nvSpPr>
        <p:spPr>
          <a:xfrm>
            <a:off x="10237845" y="4467395"/>
            <a:ext cx="1504950" cy="340173"/>
          </a:xfrm>
          <a:custGeom>
            <a:avLst/>
            <a:gdLst>
              <a:gd name="connsiteX0" fmla="*/ 0 w 1575712"/>
              <a:gd name="connsiteY0" fmla="*/ 0 h 1099883"/>
              <a:gd name="connsiteX1" fmla="*/ 1575712 w 1575712"/>
              <a:gd name="connsiteY1" fmla="*/ 0 h 1099883"/>
              <a:gd name="connsiteX2" fmla="*/ 1575712 w 1575712"/>
              <a:gd name="connsiteY2" fmla="*/ 1099883 h 1099883"/>
              <a:gd name="connsiteX3" fmla="*/ 0 w 1575712"/>
              <a:gd name="connsiteY3" fmla="*/ 1099883 h 1099883"/>
              <a:gd name="connsiteX4" fmla="*/ 0 w 1575712"/>
              <a:gd name="connsiteY4" fmla="*/ 0 h 1099883"/>
              <a:gd name="connsiteX0" fmla="*/ 762000 w 1575712"/>
              <a:gd name="connsiteY0" fmla="*/ 333375 h 1099883"/>
              <a:gd name="connsiteX1" fmla="*/ 1575712 w 1575712"/>
              <a:gd name="connsiteY1" fmla="*/ 0 h 1099883"/>
              <a:gd name="connsiteX2" fmla="*/ 1575712 w 1575712"/>
              <a:gd name="connsiteY2" fmla="*/ 1099883 h 1099883"/>
              <a:gd name="connsiteX3" fmla="*/ 0 w 1575712"/>
              <a:gd name="connsiteY3" fmla="*/ 1099883 h 1099883"/>
              <a:gd name="connsiteX4" fmla="*/ 762000 w 1575712"/>
              <a:gd name="connsiteY4" fmla="*/ 333375 h 1099883"/>
              <a:gd name="connsiteX0" fmla="*/ 762000 w 2461537"/>
              <a:gd name="connsiteY0" fmla="*/ 0 h 766508"/>
              <a:gd name="connsiteX1" fmla="*/ 2461537 w 2461537"/>
              <a:gd name="connsiteY1" fmla="*/ 9525 h 766508"/>
              <a:gd name="connsiteX2" fmla="*/ 1575712 w 2461537"/>
              <a:gd name="connsiteY2" fmla="*/ 766508 h 766508"/>
              <a:gd name="connsiteX3" fmla="*/ 0 w 2461537"/>
              <a:gd name="connsiteY3" fmla="*/ 766508 h 766508"/>
              <a:gd name="connsiteX4" fmla="*/ 762000 w 2461537"/>
              <a:gd name="connsiteY4" fmla="*/ 0 h 766508"/>
              <a:gd name="connsiteX0" fmla="*/ 762000 w 2337712"/>
              <a:gd name="connsiteY0" fmla="*/ 0 h 766508"/>
              <a:gd name="connsiteX1" fmla="*/ 2337712 w 2337712"/>
              <a:gd name="connsiteY1" fmla="*/ 19050 h 766508"/>
              <a:gd name="connsiteX2" fmla="*/ 1575712 w 2337712"/>
              <a:gd name="connsiteY2" fmla="*/ 766508 h 766508"/>
              <a:gd name="connsiteX3" fmla="*/ 0 w 2337712"/>
              <a:gd name="connsiteY3" fmla="*/ 766508 h 766508"/>
              <a:gd name="connsiteX4" fmla="*/ 762000 w 2337712"/>
              <a:gd name="connsiteY4" fmla="*/ 0 h 766508"/>
              <a:gd name="connsiteX0" fmla="*/ 762000 w 2337712"/>
              <a:gd name="connsiteY0" fmla="*/ 0 h 766508"/>
              <a:gd name="connsiteX1" fmla="*/ 2337712 w 2337712"/>
              <a:gd name="connsiteY1" fmla="*/ 19050 h 766508"/>
              <a:gd name="connsiteX2" fmla="*/ 1480462 w 2337712"/>
              <a:gd name="connsiteY2" fmla="*/ 766508 h 766508"/>
              <a:gd name="connsiteX3" fmla="*/ 0 w 2337712"/>
              <a:gd name="connsiteY3" fmla="*/ 766508 h 766508"/>
              <a:gd name="connsiteX4" fmla="*/ 762000 w 2337712"/>
              <a:gd name="connsiteY4" fmla="*/ 0 h 766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7712" h="766508">
                <a:moveTo>
                  <a:pt x="762000" y="0"/>
                </a:moveTo>
                <a:lnTo>
                  <a:pt x="2337712" y="19050"/>
                </a:lnTo>
                <a:lnTo>
                  <a:pt x="1480462" y="766508"/>
                </a:lnTo>
                <a:lnTo>
                  <a:pt x="0" y="766508"/>
                </a:lnTo>
                <a:lnTo>
                  <a:pt x="76200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ángulo 1">
            <a:extLst>
              <a:ext uri="{FF2B5EF4-FFF2-40B4-BE49-F238E27FC236}">
                <a16:creationId xmlns:a16="http://schemas.microsoft.com/office/drawing/2014/main" id="{F0AFA2BC-E543-4425-8C55-B9D0A800D4CA}"/>
              </a:ext>
            </a:extLst>
          </p:cNvPr>
          <p:cNvSpPr/>
          <p:nvPr/>
        </p:nvSpPr>
        <p:spPr>
          <a:xfrm>
            <a:off x="10266420" y="4648775"/>
            <a:ext cx="1504950" cy="340173"/>
          </a:xfrm>
          <a:custGeom>
            <a:avLst/>
            <a:gdLst>
              <a:gd name="connsiteX0" fmla="*/ 0 w 1575712"/>
              <a:gd name="connsiteY0" fmla="*/ 0 h 1099883"/>
              <a:gd name="connsiteX1" fmla="*/ 1575712 w 1575712"/>
              <a:gd name="connsiteY1" fmla="*/ 0 h 1099883"/>
              <a:gd name="connsiteX2" fmla="*/ 1575712 w 1575712"/>
              <a:gd name="connsiteY2" fmla="*/ 1099883 h 1099883"/>
              <a:gd name="connsiteX3" fmla="*/ 0 w 1575712"/>
              <a:gd name="connsiteY3" fmla="*/ 1099883 h 1099883"/>
              <a:gd name="connsiteX4" fmla="*/ 0 w 1575712"/>
              <a:gd name="connsiteY4" fmla="*/ 0 h 1099883"/>
              <a:gd name="connsiteX0" fmla="*/ 762000 w 1575712"/>
              <a:gd name="connsiteY0" fmla="*/ 333375 h 1099883"/>
              <a:gd name="connsiteX1" fmla="*/ 1575712 w 1575712"/>
              <a:gd name="connsiteY1" fmla="*/ 0 h 1099883"/>
              <a:gd name="connsiteX2" fmla="*/ 1575712 w 1575712"/>
              <a:gd name="connsiteY2" fmla="*/ 1099883 h 1099883"/>
              <a:gd name="connsiteX3" fmla="*/ 0 w 1575712"/>
              <a:gd name="connsiteY3" fmla="*/ 1099883 h 1099883"/>
              <a:gd name="connsiteX4" fmla="*/ 762000 w 1575712"/>
              <a:gd name="connsiteY4" fmla="*/ 333375 h 1099883"/>
              <a:gd name="connsiteX0" fmla="*/ 762000 w 2461537"/>
              <a:gd name="connsiteY0" fmla="*/ 0 h 766508"/>
              <a:gd name="connsiteX1" fmla="*/ 2461537 w 2461537"/>
              <a:gd name="connsiteY1" fmla="*/ 9525 h 766508"/>
              <a:gd name="connsiteX2" fmla="*/ 1575712 w 2461537"/>
              <a:gd name="connsiteY2" fmla="*/ 766508 h 766508"/>
              <a:gd name="connsiteX3" fmla="*/ 0 w 2461537"/>
              <a:gd name="connsiteY3" fmla="*/ 766508 h 766508"/>
              <a:gd name="connsiteX4" fmla="*/ 762000 w 2461537"/>
              <a:gd name="connsiteY4" fmla="*/ 0 h 766508"/>
              <a:gd name="connsiteX0" fmla="*/ 762000 w 2337712"/>
              <a:gd name="connsiteY0" fmla="*/ 0 h 766508"/>
              <a:gd name="connsiteX1" fmla="*/ 2337712 w 2337712"/>
              <a:gd name="connsiteY1" fmla="*/ 19050 h 766508"/>
              <a:gd name="connsiteX2" fmla="*/ 1575712 w 2337712"/>
              <a:gd name="connsiteY2" fmla="*/ 766508 h 766508"/>
              <a:gd name="connsiteX3" fmla="*/ 0 w 2337712"/>
              <a:gd name="connsiteY3" fmla="*/ 766508 h 766508"/>
              <a:gd name="connsiteX4" fmla="*/ 762000 w 2337712"/>
              <a:gd name="connsiteY4" fmla="*/ 0 h 766508"/>
              <a:gd name="connsiteX0" fmla="*/ 762000 w 2337712"/>
              <a:gd name="connsiteY0" fmla="*/ 0 h 766508"/>
              <a:gd name="connsiteX1" fmla="*/ 2337712 w 2337712"/>
              <a:gd name="connsiteY1" fmla="*/ 19050 h 766508"/>
              <a:gd name="connsiteX2" fmla="*/ 1480462 w 2337712"/>
              <a:gd name="connsiteY2" fmla="*/ 766508 h 766508"/>
              <a:gd name="connsiteX3" fmla="*/ 0 w 2337712"/>
              <a:gd name="connsiteY3" fmla="*/ 766508 h 766508"/>
              <a:gd name="connsiteX4" fmla="*/ 762000 w 2337712"/>
              <a:gd name="connsiteY4" fmla="*/ 0 h 766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7712" h="766508">
                <a:moveTo>
                  <a:pt x="762000" y="0"/>
                </a:moveTo>
                <a:lnTo>
                  <a:pt x="2337712" y="19050"/>
                </a:lnTo>
                <a:lnTo>
                  <a:pt x="1480462" y="766508"/>
                </a:lnTo>
                <a:lnTo>
                  <a:pt x="0" y="766508"/>
                </a:lnTo>
                <a:lnTo>
                  <a:pt x="762000" y="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ángulo 1">
            <a:extLst>
              <a:ext uri="{FF2B5EF4-FFF2-40B4-BE49-F238E27FC236}">
                <a16:creationId xmlns:a16="http://schemas.microsoft.com/office/drawing/2014/main" id="{38C0ACB9-DFC3-4D37-BCB3-D736CE920CBA}"/>
              </a:ext>
            </a:extLst>
          </p:cNvPr>
          <p:cNvSpPr/>
          <p:nvPr/>
        </p:nvSpPr>
        <p:spPr>
          <a:xfrm>
            <a:off x="10226909" y="4854537"/>
            <a:ext cx="1504950" cy="340173"/>
          </a:xfrm>
          <a:custGeom>
            <a:avLst/>
            <a:gdLst>
              <a:gd name="connsiteX0" fmla="*/ 0 w 1575712"/>
              <a:gd name="connsiteY0" fmla="*/ 0 h 1099883"/>
              <a:gd name="connsiteX1" fmla="*/ 1575712 w 1575712"/>
              <a:gd name="connsiteY1" fmla="*/ 0 h 1099883"/>
              <a:gd name="connsiteX2" fmla="*/ 1575712 w 1575712"/>
              <a:gd name="connsiteY2" fmla="*/ 1099883 h 1099883"/>
              <a:gd name="connsiteX3" fmla="*/ 0 w 1575712"/>
              <a:gd name="connsiteY3" fmla="*/ 1099883 h 1099883"/>
              <a:gd name="connsiteX4" fmla="*/ 0 w 1575712"/>
              <a:gd name="connsiteY4" fmla="*/ 0 h 1099883"/>
              <a:gd name="connsiteX0" fmla="*/ 762000 w 1575712"/>
              <a:gd name="connsiteY0" fmla="*/ 333375 h 1099883"/>
              <a:gd name="connsiteX1" fmla="*/ 1575712 w 1575712"/>
              <a:gd name="connsiteY1" fmla="*/ 0 h 1099883"/>
              <a:gd name="connsiteX2" fmla="*/ 1575712 w 1575712"/>
              <a:gd name="connsiteY2" fmla="*/ 1099883 h 1099883"/>
              <a:gd name="connsiteX3" fmla="*/ 0 w 1575712"/>
              <a:gd name="connsiteY3" fmla="*/ 1099883 h 1099883"/>
              <a:gd name="connsiteX4" fmla="*/ 762000 w 1575712"/>
              <a:gd name="connsiteY4" fmla="*/ 333375 h 1099883"/>
              <a:gd name="connsiteX0" fmla="*/ 762000 w 2461537"/>
              <a:gd name="connsiteY0" fmla="*/ 0 h 766508"/>
              <a:gd name="connsiteX1" fmla="*/ 2461537 w 2461537"/>
              <a:gd name="connsiteY1" fmla="*/ 9525 h 766508"/>
              <a:gd name="connsiteX2" fmla="*/ 1575712 w 2461537"/>
              <a:gd name="connsiteY2" fmla="*/ 766508 h 766508"/>
              <a:gd name="connsiteX3" fmla="*/ 0 w 2461537"/>
              <a:gd name="connsiteY3" fmla="*/ 766508 h 766508"/>
              <a:gd name="connsiteX4" fmla="*/ 762000 w 2461537"/>
              <a:gd name="connsiteY4" fmla="*/ 0 h 766508"/>
              <a:gd name="connsiteX0" fmla="*/ 762000 w 2337712"/>
              <a:gd name="connsiteY0" fmla="*/ 0 h 766508"/>
              <a:gd name="connsiteX1" fmla="*/ 2337712 w 2337712"/>
              <a:gd name="connsiteY1" fmla="*/ 19050 h 766508"/>
              <a:gd name="connsiteX2" fmla="*/ 1575712 w 2337712"/>
              <a:gd name="connsiteY2" fmla="*/ 766508 h 766508"/>
              <a:gd name="connsiteX3" fmla="*/ 0 w 2337712"/>
              <a:gd name="connsiteY3" fmla="*/ 766508 h 766508"/>
              <a:gd name="connsiteX4" fmla="*/ 762000 w 2337712"/>
              <a:gd name="connsiteY4" fmla="*/ 0 h 766508"/>
              <a:gd name="connsiteX0" fmla="*/ 762000 w 2337712"/>
              <a:gd name="connsiteY0" fmla="*/ 0 h 766508"/>
              <a:gd name="connsiteX1" fmla="*/ 2337712 w 2337712"/>
              <a:gd name="connsiteY1" fmla="*/ 19050 h 766508"/>
              <a:gd name="connsiteX2" fmla="*/ 1480462 w 2337712"/>
              <a:gd name="connsiteY2" fmla="*/ 766508 h 766508"/>
              <a:gd name="connsiteX3" fmla="*/ 0 w 2337712"/>
              <a:gd name="connsiteY3" fmla="*/ 766508 h 766508"/>
              <a:gd name="connsiteX4" fmla="*/ 762000 w 2337712"/>
              <a:gd name="connsiteY4" fmla="*/ 0 h 766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7712" h="766508">
                <a:moveTo>
                  <a:pt x="762000" y="0"/>
                </a:moveTo>
                <a:lnTo>
                  <a:pt x="2337712" y="19050"/>
                </a:lnTo>
                <a:lnTo>
                  <a:pt x="1480462" y="766508"/>
                </a:lnTo>
                <a:lnTo>
                  <a:pt x="0" y="766508"/>
                </a:lnTo>
                <a:lnTo>
                  <a:pt x="762000" y="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Título 3">
            <a:extLst>
              <a:ext uri="{FF2B5EF4-FFF2-40B4-BE49-F238E27FC236}">
                <a16:creationId xmlns:a16="http://schemas.microsoft.com/office/drawing/2014/main" id="{78F3CAC2-ACA8-410D-9A38-CB158056C80B}"/>
              </a:ext>
            </a:extLst>
          </p:cNvPr>
          <p:cNvSpPr txBox="1">
            <a:spLocks/>
          </p:cNvSpPr>
          <p:nvPr/>
        </p:nvSpPr>
        <p:spPr>
          <a:xfrm>
            <a:off x="7376649" y="1576517"/>
            <a:ext cx="3403495" cy="3959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Color visualización</a:t>
            </a:r>
            <a:endParaRPr lang="es-P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ítulo 3">
            <a:extLst>
              <a:ext uri="{FF2B5EF4-FFF2-40B4-BE49-F238E27FC236}">
                <a16:creationId xmlns:a16="http://schemas.microsoft.com/office/drawing/2014/main" id="{9F7AAA52-94A3-4C87-B919-964F950919A4}"/>
              </a:ext>
            </a:extLst>
          </p:cNvPr>
          <p:cNvSpPr txBox="1">
            <a:spLocks/>
          </p:cNvSpPr>
          <p:nvPr/>
        </p:nvSpPr>
        <p:spPr>
          <a:xfrm>
            <a:off x="10030112" y="3044753"/>
            <a:ext cx="1701747" cy="28803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Bandas</a:t>
            </a:r>
            <a:endParaRPr lang="es-P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" descr="árbol, Planta, Arbusto imagen png - imagen transparente descarga gratuita">
            <a:extLst>
              <a:ext uri="{FF2B5EF4-FFF2-40B4-BE49-F238E27FC236}">
                <a16:creationId xmlns:a16="http://schemas.microsoft.com/office/drawing/2014/main" id="{EA1079F6-5151-4120-83B1-5618B161E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41" b="90000" l="10000" r="90000">
                        <a14:foregroundMark x1="40222" y1="5610" x2="40222" y2="5610"/>
                        <a14:foregroundMark x1="45111" y1="4756" x2="45111" y2="4756"/>
                        <a14:foregroundMark x1="46444" y1="1341" x2="46444" y2="1341"/>
                        <a14:foregroundMark x1="50000" y1="1951" x2="50000" y2="1951"/>
                        <a14:foregroundMark x1="64111" y1="67195" x2="64111" y2="67195"/>
                        <a14:foregroundMark x1="64111" y1="66707" x2="64111" y2="66707"/>
                        <a14:foregroundMark x1="82444" y1="56829" x2="82444" y2="56829"/>
                        <a14:foregroundMark x1="83556" y1="57439" x2="83556" y2="57439"/>
                        <a14:foregroundMark x1="85222" y1="57073" x2="85222" y2="57073"/>
                        <a14:foregroundMark x1="84778" y1="57317" x2="84778" y2="57317"/>
                        <a14:foregroundMark x1="32889" y1="78902" x2="32889" y2="78902"/>
                        <a14:foregroundMark x1="35111" y1="13293" x2="35111" y2="13293"/>
                        <a14:foregroundMark x1="58333" y1="7561" x2="58333" y2="7561"/>
                        <a14:foregroundMark x1="58333" y1="5976" x2="58333" y2="5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671" y="2772919"/>
            <a:ext cx="3579952" cy="326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89CC1910-F0DB-47B3-96B1-17E86861A76F}"/>
              </a:ext>
            </a:extLst>
          </p:cNvPr>
          <p:cNvSpPr txBox="1">
            <a:spLocks/>
          </p:cNvSpPr>
          <p:nvPr/>
        </p:nvSpPr>
        <p:spPr>
          <a:xfrm>
            <a:off x="3133112" y="6062450"/>
            <a:ext cx="5366158" cy="83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400" b="1" dirty="0"/>
              <a:t>Expositor: Ing. Nino Bravo Morales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PE" sz="1200" dirty="0"/>
              <a:t>Investigador del Proyecto Agricultura de Precisión</a:t>
            </a:r>
          </a:p>
        </p:txBody>
      </p:sp>
    </p:spTree>
    <p:extLst>
      <p:ext uri="{BB962C8B-B14F-4D97-AF65-F5344CB8AC3E}">
        <p14:creationId xmlns:p14="http://schemas.microsoft.com/office/powerpoint/2010/main" val="4127365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4.googleusercontent.com/iW0Spf8wYKME6IOHe67pSu_5-UpyuZ6jspj7Pc948yK_Lw-V6owCJyUPpHvI5RCH3DC6cJ2U0eGMXPTKlxl95o9YKA-gt_QKhN-l3g_scGLRR_y5n_8rkgDMA0gXVl8CiDZhx5HQVg7yTzggBg">
            <a:extLst>
              <a:ext uri="{FF2B5EF4-FFF2-40B4-BE49-F238E27FC236}">
                <a16:creationId xmlns:a16="http://schemas.microsoft.com/office/drawing/2014/main" id="{16A0E074-6277-47D7-BB62-55701BA10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20128" r="11950" b="24276"/>
          <a:stretch/>
        </p:blipFill>
        <p:spPr bwMode="auto">
          <a:xfrm>
            <a:off x="5137585" y="171831"/>
            <a:ext cx="1357213" cy="7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632104DF-1AC5-456B-AC08-7300BD69E92A}"/>
              </a:ext>
            </a:extLst>
          </p:cNvPr>
          <p:cNvSpPr txBox="1">
            <a:spLocks/>
          </p:cNvSpPr>
          <p:nvPr/>
        </p:nvSpPr>
        <p:spPr>
          <a:xfrm>
            <a:off x="1838276" y="1192526"/>
            <a:ext cx="7990257" cy="67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PE" sz="2000" dirty="0">
                <a:ln w="19050">
                  <a:noFill/>
                </a:ln>
                <a:solidFill>
                  <a:srgbClr val="0070C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Tipos de Resolución imagen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E1D46B9-4A9A-4E63-ABF3-55111FF79763}"/>
              </a:ext>
            </a:extLst>
          </p:cNvPr>
          <p:cNvSpPr txBox="1">
            <a:spLocks/>
          </p:cNvSpPr>
          <p:nvPr/>
        </p:nvSpPr>
        <p:spPr>
          <a:xfrm>
            <a:off x="1139142" y="2038500"/>
            <a:ext cx="2066973" cy="702948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PE" sz="1600" dirty="0">
                <a:ln w="3175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Resolución Espacial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C83DD36-62CB-493A-B99B-CC79303E5B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464" l="732" r="99512">
                        <a14:foregroundMark x1="61220" y1="71850" x2="61220" y2="71850"/>
                        <a14:foregroundMark x1="60732" y1="75603" x2="60732" y2="75603"/>
                        <a14:foregroundMark x1="59024" y1="71046" x2="59024" y2="71046"/>
                        <a14:foregroundMark x1="57805" y1="66756" x2="57805" y2="66756"/>
                        <a14:foregroundMark x1="63415" y1="84987" x2="63415" y2="84987"/>
                        <a14:foregroundMark x1="24390" y1="70777" x2="24390" y2="70777"/>
                        <a14:foregroundMark x1="26585" y1="68901" x2="26585" y2="68901"/>
                        <a14:foregroundMark x1="27561" y1="67828" x2="27561" y2="67828"/>
                        <a14:foregroundMark x1="22195" y1="70509" x2="22195" y2="705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5807" y="1854977"/>
            <a:ext cx="4002843" cy="36457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F61E6DD-3ACA-4A8B-932D-BB21CEC234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802" y="2976940"/>
            <a:ext cx="3233737" cy="169149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2CC8280-41DF-4783-AC9E-72DEE31CA553}"/>
              </a:ext>
            </a:extLst>
          </p:cNvPr>
          <p:cNvSpPr/>
          <p:nvPr/>
        </p:nvSpPr>
        <p:spPr>
          <a:xfrm>
            <a:off x="10739389" y="4316008"/>
            <a:ext cx="819150" cy="352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EAA0072-B2E4-4022-AF6D-BC38F936D580}"/>
              </a:ext>
            </a:extLst>
          </p:cNvPr>
          <p:cNvSpPr txBox="1">
            <a:spLocks/>
          </p:cNvSpPr>
          <p:nvPr/>
        </p:nvSpPr>
        <p:spPr>
          <a:xfrm>
            <a:off x="1139142" y="2848771"/>
            <a:ext cx="2066973" cy="702948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PE" sz="1600" dirty="0">
                <a:ln w="3175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Resolución Radiométrica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CB96747-60CF-46D0-998E-E1D252F9FBD2}"/>
              </a:ext>
            </a:extLst>
          </p:cNvPr>
          <p:cNvSpPr txBox="1">
            <a:spLocks/>
          </p:cNvSpPr>
          <p:nvPr/>
        </p:nvSpPr>
        <p:spPr>
          <a:xfrm>
            <a:off x="1139142" y="3659042"/>
            <a:ext cx="2066973" cy="702948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PE" sz="1600" dirty="0">
                <a:ln w="3175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Resolución Espectral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9D464DD-AA95-4107-AD27-7F411969112F}"/>
              </a:ext>
            </a:extLst>
          </p:cNvPr>
          <p:cNvSpPr txBox="1">
            <a:spLocks/>
          </p:cNvSpPr>
          <p:nvPr/>
        </p:nvSpPr>
        <p:spPr>
          <a:xfrm>
            <a:off x="1139142" y="4466733"/>
            <a:ext cx="2066973" cy="702948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PE" sz="1600" dirty="0">
                <a:ln w="3175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Resolución Temporal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131C4A51-0636-40E3-A224-D5AE7D5CB7DC}"/>
              </a:ext>
            </a:extLst>
          </p:cNvPr>
          <p:cNvSpPr txBox="1">
            <a:spLocks/>
          </p:cNvSpPr>
          <p:nvPr/>
        </p:nvSpPr>
        <p:spPr>
          <a:xfrm>
            <a:off x="1139142" y="2038500"/>
            <a:ext cx="2066973" cy="702948"/>
          </a:xfrm>
          <a:prstGeom prst="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PE" sz="1600" dirty="0">
                <a:ln w="3175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Resolución Espacial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E07E0AD0-34C0-4525-8D4D-50D1DCFEAA6F}"/>
              </a:ext>
            </a:extLst>
          </p:cNvPr>
          <p:cNvSpPr txBox="1">
            <a:spLocks/>
          </p:cNvSpPr>
          <p:nvPr/>
        </p:nvSpPr>
        <p:spPr>
          <a:xfrm>
            <a:off x="3133112" y="6062450"/>
            <a:ext cx="5366158" cy="83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400" b="1" dirty="0"/>
              <a:t>Expositor: Ing. Nino Bravo Morales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PE" sz="1200" dirty="0"/>
              <a:t>Investigador del Proyecto Agricultura de Precisión</a:t>
            </a:r>
          </a:p>
        </p:txBody>
      </p:sp>
    </p:spTree>
    <p:extLst>
      <p:ext uri="{BB962C8B-B14F-4D97-AF65-F5344CB8AC3E}">
        <p14:creationId xmlns:p14="http://schemas.microsoft.com/office/powerpoint/2010/main" val="365971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4.googleusercontent.com/iW0Spf8wYKME6IOHe67pSu_5-UpyuZ6jspj7Pc948yK_Lw-V6owCJyUPpHvI5RCH3DC6cJ2U0eGMXPTKlxl95o9YKA-gt_QKhN-l3g_scGLRR_y5n_8rkgDMA0gXVl8CiDZhx5HQVg7yTzggBg">
            <a:extLst>
              <a:ext uri="{FF2B5EF4-FFF2-40B4-BE49-F238E27FC236}">
                <a16:creationId xmlns:a16="http://schemas.microsoft.com/office/drawing/2014/main" id="{16A0E074-6277-47D7-BB62-55701BA10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20128" r="11950" b="24276"/>
          <a:stretch/>
        </p:blipFill>
        <p:spPr bwMode="auto">
          <a:xfrm>
            <a:off x="5137585" y="171831"/>
            <a:ext cx="1357213" cy="7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F9EC1EE-8721-4D33-A8DD-28C00BDC5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5" t="43333" r="33750" b="31556"/>
          <a:stretch/>
        </p:blipFill>
        <p:spPr>
          <a:xfrm>
            <a:off x="4720486" y="2201448"/>
            <a:ext cx="3476208" cy="1106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CCC5C90-8BBA-4992-964E-50673BFFA145}"/>
                  </a:ext>
                </a:extLst>
              </p:cNvPr>
              <p:cNvSpPr txBox="1"/>
              <p:nvPr/>
            </p:nvSpPr>
            <p:spPr>
              <a:xfrm>
                <a:off x="4720486" y="1767266"/>
                <a:ext cx="3476208" cy="320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PE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PE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P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PE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PE" sz="2000" b="0" i="1" smtClean="0">
                            <a:latin typeface="Cambria Math" panose="02040503050406030204" pitchFamily="18" charset="0"/>
                          </a:rPr>
                          <m:t>ú</m:t>
                        </m:r>
                        <m:r>
                          <a:rPr lang="es-PE" sz="2000" b="0" i="1" smtClean="0">
                            <a:latin typeface="Cambria Math" panose="02040503050406030204" pitchFamily="18" charset="0"/>
                          </a:rPr>
                          <m:t>𝑚𝑒𝑟𝑜</m:t>
                        </m:r>
                        <m:r>
                          <a:rPr lang="es-PE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E" sz="20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PE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PE" sz="2000" b="0" i="1" smtClean="0">
                            <a:latin typeface="Cambria Math" panose="02040503050406030204" pitchFamily="18" charset="0"/>
                          </a:rPr>
                          <m:t>𝑏𝑖𝑡𝑠</m:t>
                        </m:r>
                        <m:r>
                          <a:rPr lang="es-PE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s-PE" sz="2000" dirty="0"/>
                  <a:t> = Niveles de Gris</a:t>
                </a: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CCC5C90-8BBA-4992-964E-50673BFFA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86" y="1767266"/>
                <a:ext cx="3476208" cy="320601"/>
              </a:xfrm>
              <a:prstGeom prst="rect">
                <a:avLst/>
              </a:prstGeom>
              <a:blipFill>
                <a:blip r:embed="rId4"/>
                <a:stretch>
                  <a:fillRect l="-2452" t="-19231" r="-10333" b="-50000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 descr="Unidad 1. Imagen Digital.">
            <a:extLst>
              <a:ext uri="{FF2B5EF4-FFF2-40B4-BE49-F238E27FC236}">
                <a16:creationId xmlns:a16="http://schemas.microsoft.com/office/drawing/2014/main" id="{C7571855-A376-43E1-AB5E-12892DEC0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23" y="3429000"/>
            <a:ext cx="3197535" cy="24852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09BF87CF-B47D-4360-885A-797752E89EAB}"/>
              </a:ext>
            </a:extLst>
          </p:cNvPr>
          <p:cNvSpPr txBox="1">
            <a:spLocks/>
          </p:cNvSpPr>
          <p:nvPr/>
        </p:nvSpPr>
        <p:spPr>
          <a:xfrm>
            <a:off x="1139142" y="2038500"/>
            <a:ext cx="2066973" cy="702948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PE" sz="1600" dirty="0">
                <a:ln w="3175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Resolución Espacial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536F2631-FDC3-4193-93A8-7E155DEE821F}"/>
              </a:ext>
            </a:extLst>
          </p:cNvPr>
          <p:cNvSpPr txBox="1">
            <a:spLocks/>
          </p:cNvSpPr>
          <p:nvPr/>
        </p:nvSpPr>
        <p:spPr>
          <a:xfrm>
            <a:off x="1139142" y="3659042"/>
            <a:ext cx="2066973" cy="702948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PE" sz="1600" dirty="0">
                <a:ln w="3175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Resolución Espectral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7E2C8682-339A-4170-AE00-437FACE13B69}"/>
              </a:ext>
            </a:extLst>
          </p:cNvPr>
          <p:cNvSpPr txBox="1">
            <a:spLocks/>
          </p:cNvSpPr>
          <p:nvPr/>
        </p:nvSpPr>
        <p:spPr>
          <a:xfrm>
            <a:off x="1139142" y="4466733"/>
            <a:ext cx="2066973" cy="702948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PE" sz="1600" dirty="0">
                <a:ln w="3175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Resolución Temporal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1F411881-7E45-4B66-B793-88F2CAB403E3}"/>
              </a:ext>
            </a:extLst>
          </p:cNvPr>
          <p:cNvSpPr txBox="1">
            <a:spLocks/>
          </p:cNvSpPr>
          <p:nvPr/>
        </p:nvSpPr>
        <p:spPr>
          <a:xfrm>
            <a:off x="1139141" y="2846191"/>
            <a:ext cx="2066973" cy="702948"/>
          </a:xfrm>
          <a:prstGeom prst="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PE" sz="1600" dirty="0">
                <a:ln w="3175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Resolución Radiométrica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E0992B20-978E-49ED-86A5-1829D8B08ECA}"/>
              </a:ext>
            </a:extLst>
          </p:cNvPr>
          <p:cNvSpPr txBox="1">
            <a:spLocks/>
          </p:cNvSpPr>
          <p:nvPr/>
        </p:nvSpPr>
        <p:spPr>
          <a:xfrm>
            <a:off x="1838276" y="1192526"/>
            <a:ext cx="7990257" cy="67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PE" sz="2000" dirty="0">
                <a:ln w="19050">
                  <a:noFill/>
                </a:ln>
                <a:solidFill>
                  <a:srgbClr val="0070C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Tipos de Resolución imagen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10F50BA2-9D68-434E-9FA9-E7D982337B65}"/>
              </a:ext>
            </a:extLst>
          </p:cNvPr>
          <p:cNvSpPr txBox="1">
            <a:spLocks/>
          </p:cNvSpPr>
          <p:nvPr/>
        </p:nvSpPr>
        <p:spPr>
          <a:xfrm>
            <a:off x="3133112" y="6062450"/>
            <a:ext cx="5366158" cy="83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400" b="1" dirty="0"/>
              <a:t>Expositor: Ing. Nino Bravo Morales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PE" sz="1200" dirty="0"/>
              <a:t>Investigador del Proyecto Agricultura de Precisión</a:t>
            </a:r>
          </a:p>
        </p:txBody>
      </p:sp>
    </p:spTree>
    <p:extLst>
      <p:ext uri="{BB962C8B-B14F-4D97-AF65-F5344CB8AC3E}">
        <p14:creationId xmlns:p14="http://schemas.microsoft.com/office/powerpoint/2010/main" val="3157635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4.googleusercontent.com/iW0Spf8wYKME6IOHe67pSu_5-UpyuZ6jspj7Pc948yK_Lw-V6owCJyUPpHvI5RCH3DC6cJ2U0eGMXPTKlxl95o9YKA-gt_QKhN-l3g_scGLRR_y5n_8rkgDMA0gXVl8CiDZhx5HQVg7yTzggBg">
            <a:extLst>
              <a:ext uri="{FF2B5EF4-FFF2-40B4-BE49-F238E27FC236}">
                <a16:creationId xmlns:a16="http://schemas.microsoft.com/office/drawing/2014/main" id="{16A0E074-6277-47D7-BB62-55701BA10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20128" r="11950" b="24276"/>
          <a:stretch/>
        </p:blipFill>
        <p:spPr bwMode="auto">
          <a:xfrm>
            <a:off x="5137585" y="171831"/>
            <a:ext cx="1357213" cy="7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7FD1639-0FA2-4B99-838C-81B4187FAC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40" t="3938"/>
          <a:stretch/>
        </p:blipFill>
        <p:spPr>
          <a:xfrm>
            <a:off x="3569209" y="2208015"/>
            <a:ext cx="6187440" cy="314003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41CD45E-3D95-4592-A82C-C9F40528E104}"/>
              </a:ext>
            </a:extLst>
          </p:cNvPr>
          <p:cNvSpPr txBox="1">
            <a:spLocks/>
          </p:cNvSpPr>
          <p:nvPr/>
        </p:nvSpPr>
        <p:spPr>
          <a:xfrm>
            <a:off x="1139142" y="2038500"/>
            <a:ext cx="2066973" cy="702948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PE" sz="1600" dirty="0">
                <a:ln w="3175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Resolución Espacial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B2D6686-BE39-4598-9BFF-0476F62E58A9}"/>
              </a:ext>
            </a:extLst>
          </p:cNvPr>
          <p:cNvSpPr txBox="1">
            <a:spLocks/>
          </p:cNvSpPr>
          <p:nvPr/>
        </p:nvSpPr>
        <p:spPr>
          <a:xfrm>
            <a:off x="1139142" y="3659042"/>
            <a:ext cx="2066973" cy="702948"/>
          </a:xfrm>
          <a:prstGeom prst="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PE" sz="1600" dirty="0">
                <a:ln w="3175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Resolución Espectral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FD6EDF6-781F-4376-AE88-B674186CC306}"/>
              </a:ext>
            </a:extLst>
          </p:cNvPr>
          <p:cNvSpPr txBox="1">
            <a:spLocks/>
          </p:cNvSpPr>
          <p:nvPr/>
        </p:nvSpPr>
        <p:spPr>
          <a:xfrm>
            <a:off x="1139142" y="4466733"/>
            <a:ext cx="2066973" cy="702948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PE" sz="1600" dirty="0">
                <a:ln w="3175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Resolución Temporal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0FF6A8D-2585-473A-91F0-8B268BB3264C}"/>
              </a:ext>
            </a:extLst>
          </p:cNvPr>
          <p:cNvSpPr txBox="1">
            <a:spLocks/>
          </p:cNvSpPr>
          <p:nvPr/>
        </p:nvSpPr>
        <p:spPr>
          <a:xfrm>
            <a:off x="1139141" y="2846191"/>
            <a:ext cx="2066973" cy="702948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PE" sz="1600" dirty="0">
                <a:ln w="3175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Resolución Radiométrica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8D6FF9D-6A8F-442B-A2BA-F19B6B1537DC}"/>
              </a:ext>
            </a:extLst>
          </p:cNvPr>
          <p:cNvSpPr txBox="1">
            <a:spLocks/>
          </p:cNvSpPr>
          <p:nvPr/>
        </p:nvSpPr>
        <p:spPr>
          <a:xfrm>
            <a:off x="1838276" y="1192526"/>
            <a:ext cx="7990257" cy="67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PE" sz="2000" dirty="0">
                <a:ln w="19050">
                  <a:noFill/>
                </a:ln>
                <a:solidFill>
                  <a:srgbClr val="0070C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Tipos de Resolución imagen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E1981BC6-49C3-4B9D-9492-A206C0403977}"/>
              </a:ext>
            </a:extLst>
          </p:cNvPr>
          <p:cNvSpPr txBox="1">
            <a:spLocks/>
          </p:cNvSpPr>
          <p:nvPr/>
        </p:nvSpPr>
        <p:spPr>
          <a:xfrm>
            <a:off x="3133112" y="6062450"/>
            <a:ext cx="5366158" cy="83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400" b="1" dirty="0"/>
              <a:t>Expositor: Ing. Nino Bravo Morales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PE" sz="1200" dirty="0"/>
              <a:t>Investigador del Proyecto Agricultura de Precisión</a:t>
            </a:r>
          </a:p>
        </p:txBody>
      </p:sp>
    </p:spTree>
    <p:extLst>
      <p:ext uri="{BB962C8B-B14F-4D97-AF65-F5344CB8AC3E}">
        <p14:creationId xmlns:p14="http://schemas.microsoft.com/office/powerpoint/2010/main" val="391963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4.googleusercontent.com/iW0Spf8wYKME6IOHe67pSu_5-UpyuZ6jspj7Pc948yK_Lw-V6owCJyUPpHvI5RCH3DC6cJ2U0eGMXPTKlxl95o9YKA-gt_QKhN-l3g_scGLRR_y5n_8rkgDMA0gXVl8CiDZhx5HQVg7yTzggBg">
            <a:extLst>
              <a:ext uri="{FF2B5EF4-FFF2-40B4-BE49-F238E27FC236}">
                <a16:creationId xmlns:a16="http://schemas.microsoft.com/office/drawing/2014/main" id="{16A0E074-6277-47D7-BB62-55701BA10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20128" r="11950" b="24276"/>
          <a:stretch/>
        </p:blipFill>
        <p:spPr bwMode="auto">
          <a:xfrm>
            <a:off x="5137585" y="171831"/>
            <a:ext cx="1357213" cy="7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49D908-6796-4D0E-B96E-BEF33B1DC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1"/>
          <a:stretch/>
        </p:blipFill>
        <p:spPr bwMode="auto">
          <a:xfrm>
            <a:off x="3248822" y="2038500"/>
            <a:ext cx="5581625" cy="3358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22">
            <a:extLst>
              <a:ext uri="{FF2B5EF4-FFF2-40B4-BE49-F238E27FC236}">
                <a16:creationId xmlns:a16="http://schemas.microsoft.com/office/drawing/2014/main" id="{E26B14BA-2AB5-4E64-9171-7C4F5C38024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8984361" y="2575090"/>
            <a:ext cx="2646808" cy="2298811"/>
            <a:chOff x="3769" y="2987"/>
            <a:chExt cx="1341" cy="1165"/>
          </a:xfrm>
        </p:grpSpPr>
        <p:pic>
          <p:nvPicPr>
            <p:cNvPr id="6" name="Picture 18">
              <a:extLst>
                <a:ext uri="{FF2B5EF4-FFF2-40B4-BE49-F238E27FC236}">
                  <a16:creationId xmlns:a16="http://schemas.microsoft.com/office/drawing/2014/main" id="{1611D33E-D3E0-4348-8909-E862CD351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hidden">
            <a:xfrm>
              <a:off x="3807" y="3003"/>
              <a:ext cx="1149" cy="1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1" descr="Satelites-01">
              <a:extLst>
                <a:ext uri="{FF2B5EF4-FFF2-40B4-BE49-F238E27FC236}">
                  <a16:creationId xmlns:a16="http://schemas.microsoft.com/office/drawing/2014/main" id="{52AD257C-EBB2-4C3F-836E-CA3D47AAC352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9" y="2987"/>
              <a:ext cx="1341" cy="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4E6D4479-8CA9-4946-B8F6-93963B4085D3}"/>
              </a:ext>
            </a:extLst>
          </p:cNvPr>
          <p:cNvSpPr/>
          <p:nvPr/>
        </p:nvSpPr>
        <p:spPr>
          <a:xfrm>
            <a:off x="3788638" y="2884317"/>
            <a:ext cx="1473480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Enero 1, 2020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D82D13E-0EDA-4B43-A8EE-034E3B121425}"/>
              </a:ext>
            </a:extLst>
          </p:cNvPr>
          <p:cNvSpPr/>
          <p:nvPr/>
        </p:nvSpPr>
        <p:spPr>
          <a:xfrm>
            <a:off x="5456808" y="2898330"/>
            <a:ext cx="1587294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Enero 17, 2020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383B704-9ACE-4713-99CF-D174624400C7}"/>
              </a:ext>
            </a:extLst>
          </p:cNvPr>
          <p:cNvSpPr/>
          <p:nvPr/>
        </p:nvSpPr>
        <p:spPr>
          <a:xfrm>
            <a:off x="7105168" y="2887738"/>
            <a:ext cx="1702710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Febrero 3, 2020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D888D95-33A8-4858-99BE-F7F0A7ACA539}"/>
              </a:ext>
            </a:extLst>
          </p:cNvPr>
          <p:cNvSpPr/>
          <p:nvPr/>
        </p:nvSpPr>
        <p:spPr>
          <a:xfrm>
            <a:off x="3894587" y="2235622"/>
            <a:ext cx="440282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Adquisición de los datos imagen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2D97CA9-1074-46BA-BD8B-E5840ACA980A}"/>
              </a:ext>
            </a:extLst>
          </p:cNvPr>
          <p:cNvSpPr/>
          <p:nvPr/>
        </p:nvSpPr>
        <p:spPr>
          <a:xfrm>
            <a:off x="4866258" y="3823637"/>
            <a:ext cx="972567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16 días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FAD439EF-3C28-4724-91F9-AAD35C3CF6AF}"/>
              </a:ext>
            </a:extLst>
          </p:cNvPr>
          <p:cNvSpPr txBox="1">
            <a:spLocks/>
          </p:cNvSpPr>
          <p:nvPr/>
        </p:nvSpPr>
        <p:spPr>
          <a:xfrm>
            <a:off x="1139142" y="2038500"/>
            <a:ext cx="2066973" cy="702948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PE" sz="1600" dirty="0">
                <a:ln w="3175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Resolución Espacial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F1CCABB-4878-49B1-93E7-1E62C8E4042F}"/>
              </a:ext>
            </a:extLst>
          </p:cNvPr>
          <p:cNvSpPr txBox="1">
            <a:spLocks/>
          </p:cNvSpPr>
          <p:nvPr/>
        </p:nvSpPr>
        <p:spPr>
          <a:xfrm>
            <a:off x="1139142" y="3659042"/>
            <a:ext cx="2066973" cy="702948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PE" sz="1600" dirty="0">
                <a:ln w="3175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Resolución Espectral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FBB3AEC-EA3F-4348-A4B4-8E42F5873D18}"/>
              </a:ext>
            </a:extLst>
          </p:cNvPr>
          <p:cNvSpPr txBox="1">
            <a:spLocks/>
          </p:cNvSpPr>
          <p:nvPr/>
        </p:nvSpPr>
        <p:spPr>
          <a:xfrm>
            <a:off x="1139142" y="4466733"/>
            <a:ext cx="2066973" cy="702948"/>
          </a:xfrm>
          <a:prstGeom prst="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PE" sz="1600" dirty="0">
                <a:ln w="3175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Resolución Temporal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B00D8D0-48FF-4572-8A77-7CCEC0DF539E}"/>
              </a:ext>
            </a:extLst>
          </p:cNvPr>
          <p:cNvSpPr txBox="1">
            <a:spLocks/>
          </p:cNvSpPr>
          <p:nvPr/>
        </p:nvSpPr>
        <p:spPr>
          <a:xfrm>
            <a:off x="1139141" y="2846191"/>
            <a:ext cx="2066973" cy="702948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PE" sz="1600" dirty="0">
                <a:ln w="3175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Resolución Radiométrica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464EAAB7-EE50-4B4B-9493-9F4436D8C255}"/>
              </a:ext>
            </a:extLst>
          </p:cNvPr>
          <p:cNvSpPr txBox="1">
            <a:spLocks/>
          </p:cNvSpPr>
          <p:nvPr/>
        </p:nvSpPr>
        <p:spPr>
          <a:xfrm>
            <a:off x="1838276" y="1192526"/>
            <a:ext cx="7990257" cy="67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PE" sz="2000" dirty="0">
                <a:ln w="19050">
                  <a:noFill/>
                </a:ln>
                <a:solidFill>
                  <a:srgbClr val="0070C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Tipos de Resolución imagen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4B315F57-1407-4D55-B4A7-7036417DF739}"/>
              </a:ext>
            </a:extLst>
          </p:cNvPr>
          <p:cNvSpPr txBox="1">
            <a:spLocks/>
          </p:cNvSpPr>
          <p:nvPr/>
        </p:nvSpPr>
        <p:spPr>
          <a:xfrm>
            <a:off x="3133112" y="6062450"/>
            <a:ext cx="5366158" cy="83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400" b="1" dirty="0"/>
              <a:t>Expositor: Ing. Nino Bravo Morales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PE" sz="1200" dirty="0"/>
              <a:t>Investigador del Proyecto Agricultura de Precisión</a:t>
            </a:r>
          </a:p>
        </p:txBody>
      </p:sp>
    </p:spTree>
    <p:extLst>
      <p:ext uri="{BB962C8B-B14F-4D97-AF65-F5344CB8AC3E}">
        <p14:creationId xmlns:p14="http://schemas.microsoft.com/office/powerpoint/2010/main" val="4116139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36863" y="812800"/>
            <a:ext cx="7518273" cy="1218208"/>
          </a:xfrm>
        </p:spPr>
        <p:txBody>
          <a:bodyPr>
            <a:normAutofit/>
          </a:bodyPr>
          <a:lstStyle/>
          <a:p>
            <a:pPr algn="ctr"/>
            <a:r>
              <a:rPr lang="es-MX" sz="2400" dirty="0"/>
              <a:t>Obtención, procesamiento y análisis de imágenes multiespectrales</a:t>
            </a:r>
            <a:endParaRPr lang="es-PE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92" y="1746738"/>
            <a:ext cx="8237510" cy="4958862"/>
          </a:xfrm>
          <a:prstGeom prst="rect">
            <a:avLst/>
          </a:prstGeom>
        </p:spPr>
      </p:pic>
      <p:pic>
        <p:nvPicPr>
          <p:cNvPr id="1026" name="Picture 2" descr="PIX4Dmapper - El software líder en fotogrametría para mapeo profesional con  drones | Pix4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482" y="2521781"/>
            <a:ext cx="1156146" cy="101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chivo:Python-logo-notext.svg - Wikipedia, la enciclopedia lib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314" y="3895578"/>
            <a:ext cx="974481" cy="9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852AF900-A7D1-44CD-B609-30283142EA1A}"/>
              </a:ext>
            </a:extLst>
          </p:cNvPr>
          <p:cNvSpPr txBox="1">
            <a:spLocks/>
          </p:cNvSpPr>
          <p:nvPr/>
        </p:nvSpPr>
        <p:spPr>
          <a:xfrm>
            <a:off x="6219212" y="6205635"/>
            <a:ext cx="5366158" cy="83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400" b="1" dirty="0"/>
              <a:t>Expositor: Ing. Nino Bravo Morales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PE" sz="1200" dirty="0"/>
              <a:t>Investigador del Proyecto Agricultura de Precisión</a:t>
            </a:r>
          </a:p>
        </p:txBody>
      </p:sp>
    </p:spTree>
    <p:extLst>
      <p:ext uri="{BB962C8B-B14F-4D97-AF65-F5344CB8AC3E}">
        <p14:creationId xmlns:p14="http://schemas.microsoft.com/office/powerpoint/2010/main" val="37526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arch - Drones peru">
            <a:extLst>
              <a:ext uri="{FF2B5EF4-FFF2-40B4-BE49-F238E27FC236}">
                <a16:creationId xmlns:a16="http://schemas.microsoft.com/office/drawing/2014/main" id="{A48AAA92-303E-45FA-980F-74C3636C5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9"/>
          <a:stretch/>
        </p:blipFill>
        <p:spPr bwMode="auto">
          <a:xfrm>
            <a:off x="1189502" y="1776400"/>
            <a:ext cx="3256664" cy="259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7">
            <a:extLst>
              <a:ext uri="{FF2B5EF4-FFF2-40B4-BE49-F238E27FC236}">
                <a16:creationId xmlns:a16="http://schemas.microsoft.com/office/drawing/2014/main" id="{FD81CA99-5BBD-4F47-BA71-6E228EE2364E}"/>
              </a:ext>
            </a:extLst>
          </p:cNvPr>
          <p:cNvSpPr txBox="1"/>
          <p:nvPr/>
        </p:nvSpPr>
        <p:spPr>
          <a:xfrm>
            <a:off x="1424964" y="1412152"/>
            <a:ext cx="3822849" cy="30356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lang="es-PE" sz="1867" b="1" spc="-7" dirty="0">
                <a:cs typeface="Arial"/>
              </a:rPr>
              <a:t>RPAS: </a:t>
            </a:r>
            <a:r>
              <a:rPr lang="es-PE" sz="1867" spc="-7" dirty="0">
                <a:cs typeface="Arial"/>
              </a:rPr>
              <a:t>DJI MATRICE 300 RTK </a:t>
            </a:r>
            <a:endParaRPr sz="1867" dirty="0">
              <a:cs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73980F1-5196-49BC-A70B-5D80D0F7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21" y="4432987"/>
            <a:ext cx="4127346" cy="190314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7DEAA55-5146-4205-8683-C7CB9FE28A66}"/>
              </a:ext>
            </a:extLst>
          </p:cNvPr>
          <p:cNvSpPr txBox="1"/>
          <p:nvPr/>
        </p:nvSpPr>
        <p:spPr>
          <a:xfrm>
            <a:off x="216210" y="6336135"/>
            <a:ext cx="53340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67" b="1" dirty="0">
                <a:latin typeface="Calibri" panose="020F0502020204030204" pitchFamily="34" charset="0"/>
                <a:cs typeface="Calibri" panose="020F0502020204030204" pitchFamily="34" charset="0"/>
              </a:rPr>
              <a:t>Vuelo del Matice 300 RTK en cultivos</a:t>
            </a:r>
            <a:endParaRPr lang="es-PE" sz="1467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2D544FC-7F9A-461A-BDFB-69C3004D7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208" y="1821507"/>
            <a:ext cx="5889271" cy="3043615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34EE0AB4-33A9-46CD-82C5-54CA7B7EA7CD}"/>
              </a:ext>
            </a:extLst>
          </p:cNvPr>
          <p:cNvSpPr txBox="1"/>
          <p:nvPr/>
        </p:nvSpPr>
        <p:spPr>
          <a:xfrm>
            <a:off x="5811736" y="1472832"/>
            <a:ext cx="3822849" cy="30356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lang="es-PE" sz="1867" b="1" spc="-7" dirty="0">
                <a:cs typeface="Arial"/>
              </a:rPr>
              <a:t>RPAS: </a:t>
            </a:r>
            <a:r>
              <a:rPr lang="es-PE" sz="1867" spc="-7" dirty="0">
                <a:cs typeface="Arial"/>
              </a:rPr>
              <a:t>DJI AGRAS T30</a:t>
            </a:r>
            <a:endParaRPr sz="1867" dirty="0">
              <a:cs typeface="Arial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42D256E-0E99-4D31-943B-8E1642806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224" y="4955151"/>
            <a:ext cx="1923765" cy="1441664"/>
          </a:xfrm>
          <a:prstGeom prst="rect">
            <a:avLst/>
          </a:prstGeom>
        </p:spPr>
      </p:pic>
      <p:sp>
        <p:nvSpPr>
          <p:cNvPr id="11" name="Título 4">
            <a:extLst>
              <a:ext uri="{FF2B5EF4-FFF2-40B4-BE49-F238E27FC236}">
                <a16:creationId xmlns:a16="http://schemas.microsoft.com/office/drawing/2014/main" id="{B902300B-9884-42E3-B6A9-AF3B33635ECA}"/>
              </a:ext>
            </a:extLst>
          </p:cNvPr>
          <p:cNvSpPr txBox="1">
            <a:spLocks/>
          </p:cNvSpPr>
          <p:nvPr/>
        </p:nvSpPr>
        <p:spPr>
          <a:xfrm>
            <a:off x="838200" y="809224"/>
            <a:ext cx="10515600" cy="61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1643"/>
              </a:buClr>
              <a:buSzPts val="4400"/>
              <a:buFont typeface="Century Gothic"/>
              <a:buNone/>
              <a:defRPr sz="4400" b="1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PE" dirty="0"/>
              <a:t>Equipos adquiridos 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BC97CA36-DFAF-459C-BD04-195BE0C329DE}"/>
              </a:ext>
            </a:extLst>
          </p:cNvPr>
          <p:cNvSpPr txBox="1">
            <a:spLocks/>
          </p:cNvSpPr>
          <p:nvPr/>
        </p:nvSpPr>
        <p:spPr>
          <a:xfrm>
            <a:off x="6609632" y="6079684"/>
            <a:ext cx="5366158" cy="83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400" b="1" dirty="0"/>
              <a:t>Expositor: Ing. Nino Bravo Morales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PE" sz="1200" dirty="0"/>
              <a:t>Investigador del Proyecto Agricultura de Precisión</a:t>
            </a:r>
          </a:p>
        </p:txBody>
      </p:sp>
    </p:spTree>
    <p:extLst>
      <p:ext uri="{BB962C8B-B14F-4D97-AF65-F5344CB8AC3E}">
        <p14:creationId xmlns:p14="http://schemas.microsoft.com/office/powerpoint/2010/main" val="2186731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BE1C62BC-B97D-4CDF-BDE0-A7ACE0E657BF}"/>
              </a:ext>
            </a:extLst>
          </p:cNvPr>
          <p:cNvGrpSpPr/>
          <p:nvPr/>
        </p:nvGrpSpPr>
        <p:grpSpPr>
          <a:xfrm>
            <a:off x="671955" y="2058657"/>
            <a:ext cx="6192985" cy="3834143"/>
            <a:chOff x="322644" y="1740279"/>
            <a:chExt cx="5654566" cy="317793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A41C6F6-4C28-4D05-8F71-322417ACE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644" y="1740279"/>
              <a:ext cx="5654566" cy="3177935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8340B83-DAA3-4088-B536-09928049EEB6}"/>
                </a:ext>
              </a:extLst>
            </p:cNvPr>
            <p:cNvSpPr/>
            <p:nvPr/>
          </p:nvSpPr>
          <p:spPr>
            <a:xfrm>
              <a:off x="343665" y="1740279"/>
              <a:ext cx="3219342" cy="574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2400" dirty="0"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95A36C85-780F-46E3-AF26-AA5E83B1994C}"/>
              </a:ext>
            </a:extLst>
          </p:cNvPr>
          <p:cNvSpPr txBox="1"/>
          <p:nvPr/>
        </p:nvSpPr>
        <p:spPr>
          <a:xfrm>
            <a:off x="7459957" y="1115989"/>
            <a:ext cx="3537431" cy="75490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lang="es-PE" sz="2400" b="1" spc="-7" dirty="0"/>
              <a:t>Cámara RGB y Térmica H20T</a:t>
            </a:r>
            <a:endParaRPr sz="1867" b="1" dirty="0">
              <a:cs typeface="Arial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69A9302-67E2-4381-ADE0-8E21B9810E37}"/>
              </a:ext>
            </a:extLst>
          </p:cNvPr>
          <p:cNvSpPr txBox="1"/>
          <p:nvPr/>
        </p:nvSpPr>
        <p:spPr>
          <a:xfrm>
            <a:off x="1497598" y="1150524"/>
            <a:ext cx="6192985" cy="75490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lang="es-PE" sz="2400" b="1" spc="-7" dirty="0">
                <a:cs typeface="Arial"/>
              </a:rPr>
              <a:t>Cámara Multiespectral </a:t>
            </a:r>
            <a:r>
              <a:rPr lang="en-US" sz="2400" b="1" spc="-7" dirty="0" err="1">
                <a:cs typeface="Arial"/>
              </a:rPr>
              <a:t>MicaSence</a:t>
            </a:r>
            <a:r>
              <a:rPr lang="en-US" sz="2400" b="1" spc="-7" dirty="0">
                <a:cs typeface="Arial"/>
              </a:rPr>
              <a:t> Dual </a:t>
            </a:r>
            <a:r>
              <a:rPr lang="en-US" sz="2400" b="1" spc="-7" dirty="0" err="1">
                <a:cs typeface="Arial"/>
              </a:rPr>
              <a:t>RedEdge</a:t>
            </a:r>
            <a:r>
              <a:rPr lang="en-US" sz="2400" b="1" spc="-7" dirty="0">
                <a:cs typeface="Arial"/>
              </a:rPr>
              <a:t>-Mx + </a:t>
            </a:r>
            <a:r>
              <a:rPr lang="en-US" sz="2400" b="1" spc="-7" dirty="0" err="1">
                <a:cs typeface="Arial"/>
              </a:rPr>
              <a:t>RedEdge</a:t>
            </a:r>
            <a:r>
              <a:rPr lang="en-US" sz="2400" b="1" spc="-7" dirty="0">
                <a:cs typeface="Arial"/>
              </a:rPr>
              <a:t>-MX Blue</a:t>
            </a:r>
            <a:r>
              <a:rPr lang="es-PE" sz="2400" b="1" spc="-7" dirty="0">
                <a:cs typeface="Arial"/>
              </a:rPr>
              <a:t> </a:t>
            </a:r>
            <a:endParaRPr sz="2400" b="1" dirty="0">
              <a:cs typeface="Arial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940" y="1536283"/>
            <a:ext cx="3000030" cy="300003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3028" t="7694" r="5873" b="12393"/>
          <a:stretch/>
        </p:blipFill>
        <p:spPr>
          <a:xfrm>
            <a:off x="9453150" y="2286417"/>
            <a:ext cx="2103740" cy="149976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218" y="4201699"/>
            <a:ext cx="3626634" cy="2039982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E26539B1-CB19-478F-9BD5-4B887BC012C2}"/>
              </a:ext>
            </a:extLst>
          </p:cNvPr>
          <p:cNvSpPr txBox="1">
            <a:spLocks/>
          </p:cNvSpPr>
          <p:nvPr/>
        </p:nvSpPr>
        <p:spPr>
          <a:xfrm>
            <a:off x="1085368" y="6046025"/>
            <a:ext cx="5366158" cy="83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400" b="1" dirty="0"/>
              <a:t>Expositor: Ing. Nino Bravo Morales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PE" sz="1200" dirty="0"/>
              <a:t>Investigador del Proyecto Agricultura de Precisión</a:t>
            </a:r>
          </a:p>
        </p:txBody>
      </p:sp>
    </p:spTree>
    <p:extLst>
      <p:ext uri="{BB962C8B-B14F-4D97-AF65-F5344CB8AC3E}">
        <p14:creationId xmlns:p14="http://schemas.microsoft.com/office/powerpoint/2010/main" val="2310447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lh4.googleusercontent.com/iW0Spf8wYKME6IOHe67pSu_5-UpyuZ6jspj7Pc948yK_Lw-V6owCJyUPpHvI5RCH3DC6cJ2U0eGMXPTKlxl95o9YKA-gt_QKhN-l3g_scGLRR_y5n_8rkgDMA0gXVl8CiDZhx5HQVg7yTzggBg">
            <a:extLst>
              <a:ext uri="{FF2B5EF4-FFF2-40B4-BE49-F238E27FC236}">
                <a16:creationId xmlns:a16="http://schemas.microsoft.com/office/drawing/2014/main" id="{140C7EBF-A9BB-4D00-AC19-4FE382829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20128" r="11950" b="24276"/>
          <a:stretch/>
        </p:blipFill>
        <p:spPr bwMode="auto">
          <a:xfrm>
            <a:off x="5137585" y="171831"/>
            <a:ext cx="1357213" cy="7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ython logo vector (.EPS) - Anthon Code">
            <a:extLst>
              <a:ext uri="{FF2B5EF4-FFF2-40B4-BE49-F238E27FC236}">
                <a16:creationId xmlns:a16="http://schemas.microsoft.com/office/drawing/2014/main" id="{526B6015-CC39-8659-5912-88D91196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648" y="1101122"/>
            <a:ext cx="2985397" cy="140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upyterLab · GitHub">
            <a:extLst>
              <a:ext uri="{FF2B5EF4-FFF2-40B4-BE49-F238E27FC236}">
                <a16:creationId xmlns:a16="http://schemas.microsoft.com/office/drawing/2014/main" id="{A677C471-4AB5-4ACC-1FD9-C342E62EE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2500" l="6786" r="93929">
                        <a14:foregroundMark x1="13571" y1="51071" x2="13571" y2="51071"/>
                        <a14:foregroundMark x1="6786" y1="52857" x2="6786" y2="52857"/>
                        <a14:foregroundMark x1="43214" y1="11071" x2="43214" y2="11071"/>
                        <a14:foregroundMark x1="51429" y1="8929" x2="51429" y2="8929"/>
                        <a14:foregroundMark x1="52857" y1="6071" x2="52857" y2="6071"/>
                        <a14:foregroundMark x1="66071" y1="48214" x2="66071" y2="48214"/>
                        <a14:foregroundMark x1="70714" y1="54286" x2="70714" y2="54286"/>
                        <a14:foregroundMark x1="75357" y1="48214" x2="75357" y2="48214"/>
                        <a14:foregroundMark x1="76786" y1="57143" x2="75357" y2="59286"/>
                        <a14:foregroundMark x1="74286" y1="60714" x2="70000" y2="62500"/>
                        <a14:foregroundMark x1="66071" y1="61071" x2="65357" y2="58571"/>
                        <a14:foregroundMark x1="65357" y1="55000" x2="63929" y2="48929"/>
                        <a14:foregroundMark x1="63929" y1="47500" x2="63929" y2="43929"/>
                        <a14:foregroundMark x1="63929" y1="42500" x2="63929" y2="42500"/>
                        <a14:foregroundMark x1="50000" y1="53571" x2="50000" y2="53571"/>
                        <a14:foregroundMark x1="50000" y1="53571" x2="50000" y2="61786"/>
                        <a14:foregroundMark x1="48571" y1="62500" x2="46071" y2="62500"/>
                        <a14:foregroundMark x1="43929" y1="61071" x2="43929" y2="61071"/>
                        <a14:foregroundMark x1="43214" y1="55714" x2="46071" y2="53571"/>
                        <a14:foregroundMark x1="48571" y1="51071" x2="48571" y2="48929"/>
                        <a14:foregroundMark x1="48571" y1="47500" x2="48571" y2="47500"/>
                        <a14:foregroundMark x1="29643" y1="52143" x2="29643" y2="52143"/>
                        <a14:foregroundMark x1="27500" y1="37143" x2="27500" y2="37143"/>
                        <a14:foregroundMark x1="27500" y1="37143" x2="27500" y2="37143"/>
                        <a14:foregroundMark x1="26071" y1="50357" x2="26071" y2="52857"/>
                        <a14:foregroundMark x1="26786" y1="56429" x2="28214" y2="60000"/>
                        <a14:foregroundMark x1="28929" y1="60000" x2="28929" y2="60000"/>
                        <a14:foregroundMark x1="52857" y1="92143" x2="52857" y2="92143"/>
                        <a14:foregroundMark x1="40357" y1="90714" x2="42500" y2="92143"/>
                        <a14:foregroundMark x1="48214" y1="92857" x2="48214" y2="92857"/>
                        <a14:foregroundMark x1="93929" y1="57143" x2="93929" y2="57143"/>
                        <a14:foregroundMark x1="50000" y1="6071" x2="50000" y2="6071"/>
                        <a14:foregroundMark x1="54286" y1="6071" x2="54286" y2="6071"/>
                        <a14:foregroundMark x1="57143" y1="7500" x2="57500" y2="9643"/>
                        <a14:foregroundMark x1="67143" y1="37857" x2="68571" y2="46071"/>
                        <a14:foregroundMark x1="72143" y1="55714" x2="72143" y2="63929"/>
                        <a14:foregroundMark x1="65357" y1="66786" x2="58929" y2="66786"/>
                        <a14:foregroundMark x1="43214" y1="63929" x2="39643" y2="61071"/>
                        <a14:foregroundMark x1="29643" y1="48214" x2="29643" y2="48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63" y="2701685"/>
            <a:ext cx="1023016" cy="102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9DC73A5-CFBE-87EC-E10E-38A17C127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600" y="2714885"/>
            <a:ext cx="882588" cy="102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351807D3-90CC-8426-4C5C-2838FDFBE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585" y="5059533"/>
            <a:ext cx="1340151" cy="56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GitHub Logo and symbol, meaning, history, PNG, brand">
            <a:extLst>
              <a:ext uri="{FF2B5EF4-FFF2-40B4-BE49-F238E27FC236}">
                <a16:creationId xmlns:a16="http://schemas.microsoft.com/office/drawing/2014/main" id="{A9089934-76CC-4277-F3A8-E9545633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585" y="3595345"/>
            <a:ext cx="1403287" cy="7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0AA88609-7E52-DDFC-44AA-B97BFB8D1994}"/>
              </a:ext>
            </a:extLst>
          </p:cNvPr>
          <p:cNvGrpSpPr/>
          <p:nvPr/>
        </p:nvGrpSpPr>
        <p:grpSpPr>
          <a:xfrm>
            <a:off x="5341787" y="4063309"/>
            <a:ext cx="6794356" cy="1523681"/>
            <a:chOff x="6030602" y="4051671"/>
            <a:chExt cx="6794356" cy="1523681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C3EDEE40-D972-9FED-D651-EDCDEDE98DDB}"/>
                </a:ext>
              </a:extLst>
            </p:cNvPr>
            <p:cNvGrpSpPr/>
            <p:nvPr/>
          </p:nvGrpSpPr>
          <p:grpSpPr>
            <a:xfrm>
              <a:off x="8255551" y="4051671"/>
              <a:ext cx="966828" cy="1151545"/>
              <a:chOff x="5560142" y="4394114"/>
              <a:chExt cx="966828" cy="1151545"/>
            </a:xfrm>
          </p:grpSpPr>
          <p:pic>
            <p:nvPicPr>
              <p:cNvPr id="2052" name="Picture 4" descr="ArcGIS Pro">
                <a:extLst>
                  <a:ext uri="{FF2B5EF4-FFF2-40B4-BE49-F238E27FC236}">
                    <a16:creationId xmlns:a16="http://schemas.microsoft.com/office/drawing/2014/main" id="{2BEA4C95-AD17-A81B-B54F-C0500773E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381" t="41514" r="5911" b="22038"/>
              <a:stretch/>
            </p:blipFill>
            <p:spPr bwMode="auto">
              <a:xfrm>
                <a:off x="5560142" y="5319003"/>
                <a:ext cx="966828" cy="226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ArcGIS Pro | Software de mapeo 2D, 3D y 4D | SIG Aeroterra">
                <a:extLst>
                  <a:ext uri="{FF2B5EF4-FFF2-40B4-BE49-F238E27FC236}">
                    <a16:creationId xmlns:a16="http://schemas.microsoft.com/office/drawing/2014/main" id="{69217279-DDFD-118A-378A-BCED1B640A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6845" y="4394114"/>
                <a:ext cx="887953" cy="8879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AA97C03C-1DA5-7390-FE14-2A2CE5A9D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2742" y="4150249"/>
              <a:ext cx="1068958" cy="1068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ítulo 3">
              <a:extLst>
                <a:ext uri="{FF2B5EF4-FFF2-40B4-BE49-F238E27FC236}">
                  <a16:creationId xmlns:a16="http://schemas.microsoft.com/office/drawing/2014/main" id="{E8B35B56-D96F-8DDE-FE76-C780A559BC47}"/>
                </a:ext>
              </a:extLst>
            </p:cNvPr>
            <p:cNvSpPr txBox="1">
              <a:spLocks/>
            </p:cNvSpPr>
            <p:nvPr/>
          </p:nvSpPr>
          <p:spPr>
            <a:xfrm>
              <a:off x="6030602" y="4865749"/>
              <a:ext cx="5335035" cy="70960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2000" b="1" dirty="0" err="1">
                  <a:solidFill>
                    <a:srgbClr val="006FDE"/>
                  </a:solidFill>
                  <a:latin typeface="Arial Black" panose="020B0A04020102020204" pitchFamily="34" charset="0"/>
                </a:rPr>
                <a:t>ArcPy</a:t>
              </a:r>
              <a:endParaRPr lang="es-PE" sz="4800" b="1" dirty="0">
                <a:solidFill>
                  <a:srgbClr val="006FDE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7" name="Título 3">
              <a:extLst>
                <a:ext uri="{FF2B5EF4-FFF2-40B4-BE49-F238E27FC236}">
                  <a16:creationId xmlns:a16="http://schemas.microsoft.com/office/drawing/2014/main" id="{443855BE-5A71-B9E3-8C34-A591ADD65204}"/>
                </a:ext>
              </a:extLst>
            </p:cNvPr>
            <p:cNvSpPr txBox="1">
              <a:spLocks/>
            </p:cNvSpPr>
            <p:nvPr/>
          </p:nvSpPr>
          <p:spPr>
            <a:xfrm>
              <a:off x="7489923" y="4865749"/>
              <a:ext cx="5335035" cy="70960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2000" b="1" dirty="0" err="1">
                  <a:solidFill>
                    <a:srgbClr val="80A828"/>
                  </a:solidFill>
                  <a:latin typeface="Arial Black" panose="020B0A04020102020204" pitchFamily="34" charset="0"/>
                </a:rPr>
                <a:t>PyQGIS</a:t>
              </a:r>
              <a:endParaRPr lang="es-PE" sz="4800" b="1" dirty="0">
                <a:solidFill>
                  <a:srgbClr val="80A828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CF737A6-FCFC-A2F0-31E7-E7D8E00AA85F}"/>
              </a:ext>
            </a:extLst>
          </p:cNvPr>
          <p:cNvSpPr txBox="1"/>
          <p:nvPr/>
        </p:nvSpPr>
        <p:spPr>
          <a:xfrm>
            <a:off x="1793061" y="5598851"/>
            <a:ext cx="2597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i="1" dirty="0">
                <a:solidFill>
                  <a:srgbClr val="2C3E50"/>
                </a:solidFill>
                <a:effectLst/>
                <a:latin typeface="-apple-system"/>
              </a:rPr>
              <a:t>software de control de versiones</a:t>
            </a:r>
            <a:endParaRPr lang="es-PE" b="1" i="1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DAF6071-B784-6EE7-9D05-7EBEEA95E986}"/>
              </a:ext>
            </a:extLst>
          </p:cNvPr>
          <p:cNvSpPr txBox="1"/>
          <p:nvPr/>
        </p:nvSpPr>
        <p:spPr>
          <a:xfrm>
            <a:off x="-236033" y="4455813"/>
            <a:ext cx="6414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200" b="1" i="1" dirty="0">
                <a:solidFill>
                  <a:srgbClr val="2C3E50"/>
                </a:solidFill>
                <a:effectLst/>
                <a:latin typeface="-apple-system"/>
              </a:rPr>
              <a:t>Es una plataforma de desarrollo colaborativo</a:t>
            </a:r>
          </a:p>
          <a:p>
            <a:pPr algn="ctr"/>
            <a:r>
              <a:rPr lang="es-MX" sz="1200" b="1" i="1" dirty="0">
                <a:solidFill>
                  <a:srgbClr val="2C3E50"/>
                </a:solidFill>
                <a:effectLst/>
                <a:latin typeface="-apple-system"/>
              </a:rPr>
              <a:t> para alojar proyectos (en la nube)</a:t>
            </a:r>
            <a:endParaRPr lang="es-PE" sz="1200" b="1" i="1" dirty="0"/>
          </a:p>
        </p:txBody>
      </p:sp>
    </p:spTree>
    <p:extLst>
      <p:ext uri="{BB962C8B-B14F-4D97-AF65-F5344CB8AC3E}">
        <p14:creationId xmlns:p14="http://schemas.microsoft.com/office/powerpoint/2010/main" val="2483821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2CD7F63-768E-45E4-A45D-BA5B220F63C9}"/>
              </a:ext>
            </a:extLst>
          </p:cNvPr>
          <p:cNvSpPr txBox="1"/>
          <p:nvPr/>
        </p:nvSpPr>
        <p:spPr>
          <a:xfrm>
            <a:off x="2753220" y="985715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2400" b="1" i="0" dirty="0" err="1">
                <a:effectLst/>
                <a:latin typeface="campton"/>
              </a:rPr>
              <a:t>MicaSense</a:t>
            </a:r>
            <a:r>
              <a:rPr lang="es-PE" sz="2400" b="1" i="0" dirty="0">
                <a:effectLst/>
                <a:latin typeface="campton"/>
              </a:rPr>
              <a:t> </a:t>
            </a:r>
            <a:r>
              <a:rPr lang="es-PE" sz="2400" b="1" i="0" dirty="0" err="1">
                <a:effectLst/>
                <a:latin typeface="campton"/>
              </a:rPr>
              <a:t>RedEdge</a:t>
            </a:r>
            <a:r>
              <a:rPr lang="es-PE" sz="2400" b="1" i="0" dirty="0">
                <a:effectLst/>
                <a:latin typeface="campton"/>
              </a:rPr>
              <a:t>-P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89F3BE-3FE2-4B85-8D9B-744EB99374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827" b="59808" l="55313" r="78021">
                        <a14:foregroundMark x1="57031" y1="33173" x2="57031" y2="33173"/>
                        <a14:foregroundMark x1="56615" y1="39135" x2="56615" y2="39519"/>
                        <a14:foregroundMark x1="56458" y1="44904" x2="56458" y2="44904"/>
                        <a14:foregroundMark x1="56927" y1="37404" x2="56927" y2="36923"/>
                        <a14:foregroundMark x1="56406" y1="33269" x2="56406" y2="33269"/>
                        <a14:foregroundMark x1="59375" y1="31346" x2="59375" y2="31346"/>
                        <a14:foregroundMark x1="57865" y1="32019" x2="57865" y2="32019"/>
                        <a14:foregroundMark x1="55677" y1="35865" x2="55677" y2="35865"/>
                        <a14:foregroundMark x1="55313" y1="39904" x2="55313" y2="39904"/>
                        <a14:foregroundMark x1="78021" y1="41442" x2="78021" y2="41442"/>
                        <a14:foregroundMark x1="77552" y1="48173" x2="77552" y2="48173"/>
                        <a14:foregroundMark x1="69375" y1="29327" x2="69375" y2="29327"/>
                      </a14:backgroundRemoval>
                    </a14:imgEffect>
                  </a14:imgLayer>
                </a14:imgProps>
              </a:ext>
            </a:extLst>
          </a:blip>
          <a:srcRect l="53738" t="22848" r="19633" b="35995"/>
          <a:stretch/>
        </p:blipFill>
        <p:spPr>
          <a:xfrm>
            <a:off x="2993046" y="922555"/>
            <a:ext cx="1253747" cy="104964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537D16D-5DD7-4517-A6FA-AAB68C33180C}"/>
              </a:ext>
            </a:extLst>
          </p:cNvPr>
          <p:cNvSpPr txBox="1"/>
          <p:nvPr/>
        </p:nvSpPr>
        <p:spPr>
          <a:xfrm>
            <a:off x="6408843" y="1479062"/>
            <a:ext cx="45024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800" b="0" i="0" dirty="0" err="1">
                <a:effectLst/>
                <a:latin typeface="campton"/>
              </a:rPr>
              <a:t>MicaSense</a:t>
            </a:r>
            <a:r>
              <a:rPr lang="es-MX" sz="1800" b="0" i="0" dirty="0">
                <a:effectLst/>
                <a:latin typeface="campton"/>
              </a:rPr>
              <a:t> </a:t>
            </a:r>
            <a:r>
              <a:rPr lang="es-MX" sz="1800" b="0" i="0" dirty="0" err="1">
                <a:effectLst/>
                <a:latin typeface="campton"/>
              </a:rPr>
              <a:t>RedEdge</a:t>
            </a:r>
            <a:r>
              <a:rPr lang="es-MX" sz="1800" b="0" i="0" dirty="0">
                <a:effectLst/>
                <a:latin typeface="campton"/>
              </a:rPr>
              <a:t> pancromática (RE-P) es nuestra cámara multiespectral premium, que combina un sensor pancromático con cinco bandas estrechas para producir multiespectral y RGB de alta resolución a partir de un vuelo para análisis avanzado.</a:t>
            </a:r>
            <a:endParaRPr lang="es-PE" sz="1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F43140B-359E-4085-88AD-36EBFE6083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10" t="32883" r="39340" b="21641"/>
          <a:stretch/>
        </p:blipFill>
        <p:spPr>
          <a:xfrm>
            <a:off x="1280716" y="2084323"/>
            <a:ext cx="5004735" cy="300326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280F8FE-F8C8-4BA0-AABF-6EC982C5F8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06" t="33215" r="4358" b="6925"/>
          <a:stretch/>
        </p:blipFill>
        <p:spPr>
          <a:xfrm>
            <a:off x="6526288" y="3206408"/>
            <a:ext cx="4161286" cy="3063924"/>
          </a:xfrm>
          <a:prstGeom prst="rect">
            <a:avLst/>
          </a:prstGeom>
        </p:spPr>
      </p:pic>
      <p:pic>
        <p:nvPicPr>
          <p:cNvPr id="9" name="Picture 2" descr="https://lh4.googleusercontent.com/iW0Spf8wYKME6IOHe67pSu_5-UpyuZ6jspj7Pc948yK_Lw-V6owCJyUPpHvI5RCH3DC6cJ2U0eGMXPTKlxl95o9YKA-gt_QKhN-l3g_scGLRR_y5n_8rkgDMA0gXVl8CiDZhx5HQVg7yTzggBg">
            <a:extLst>
              <a:ext uri="{FF2B5EF4-FFF2-40B4-BE49-F238E27FC236}">
                <a16:creationId xmlns:a16="http://schemas.microsoft.com/office/drawing/2014/main" id="{1EC4CE18-EE43-4D44-BD5C-354AFA74B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20128" r="11950" b="24276"/>
          <a:stretch/>
        </p:blipFill>
        <p:spPr bwMode="auto">
          <a:xfrm>
            <a:off x="5137585" y="171831"/>
            <a:ext cx="1357213" cy="7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91CEB291-9705-439C-8C95-C03A29646793}"/>
              </a:ext>
            </a:extLst>
          </p:cNvPr>
          <p:cNvSpPr txBox="1">
            <a:spLocks/>
          </p:cNvSpPr>
          <p:nvPr/>
        </p:nvSpPr>
        <p:spPr>
          <a:xfrm>
            <a:off x="434363" y="5935445"/>
            <a:ext cx="5366158" cy="83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400" b="1" dirty="0"/>
              <a:t>Expositor: Ing. Nino Bravo Morales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PE" sz="1200" dirty="0"/>
              <a:t>Investigador del Proyecto Agricultura de Precisión</a:t>
            </a:r>
          </a:p>
        </p:txBody>
      </p:sp>
    </p:spTree>
    <p:extLst>
      <p:ext uri="{BB962C8B-B14F-4D97-AF65-F5344CB8AC3E}">
        <p14:creationId xmlns:p14="http://schemas.microsoft.com/office/powerpoint/2010/main" val="1116206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4.googleusercontent.com/iW0Spf8wYKME6IOHe67pSu_5-UpyuZ6jspj7Pc948yK_Lw-V6owCJyUPpHvI5RCH3DC6cJ2U0eGMXPTKlxl95o9YKA-gt_QKhN-l3g_scGLRR_y5n_8rkgDMA0gXVl8CiDZhx5HQVg7yTzggBg">
            <a:extLst>
              <a:ext uri="{FF2B5EF4-FFF2-40B4-BE49-F238E27FC236}">
                <a16:creationId xmlns:a16="http://schemas.microsoft.com/office/drawing/2014/main" id="{16A0E074-6277-47D7-BB62-55701BA10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20128" r="11950" b="24276"/>
          <a:stretch/>
        </p:blipFill>
        <p:spPr bwMode="auto">
          <a:xfrm>
            <a:off x="5137585" y="171831"/>
            <a:ext cx="1357213" cy="7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ítulo 3">
            <a:extLst>
              <a:ext uri="{FF2B5EF4-FFF2-40B4-BE49-F238E27FC236}">
                <a16:creationId xmlns:a16="http://schemas.microsoft.com/office/drawing/2014/main" id="{57530BCC-2498-4F22-B04B-218CAF12B971}"/>
              </a:ext>
            </a:extLst>
          </p:cNvPr>
          <p:cNvSpPr txBox="1">
            <a:spLocks/>
          </p:cNvSpPr>
          <p:nvPr/>
        </p:nvSpPr>
        <p:spPr>
          <a:xfrm>
            <a:off x="3308075" y="1054051"/>
            <a:ext cx="5335035" cy="7096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>
                <a:latin typeface="Arial Black" panose="020B0A04020102020204" pitchFamily="34" charset="0"/>
              </a:rPr>
              <a:t>RPAS</a:t>
            </a:r>
          </a:p>
          <a:p>
            <a:r>
              <a:rPr lang="es-ES" sz="2400" b="1" dirty="0">
                <a:latin typeface="Arial Black" panose="020B0A04020102020204" pitchFamily="34" charset="0"/>
              </a:rPr>
              <a:t>Medición de vegetación</a:t>
            </a:r>
            <a:endParaRPr lang="es-PE" sz="5400" b="1" dirty="0">
              <a:latin typeface="Arial Black" panose="020B0A040201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4C7530C-3F2D-4249-B3CD-AAE24901DBCF}"/>
              </a:ext>
            </a:extLst>
          </p:cNvPr>
          <p:cNvSpPr txBox="1"/>
          <p:nvPr/>
        </p:nvSpPr>
        <p:spPr>
          <a:xfrm>
            <a:off x="4354380" y="5590928"/>
            <a:ext cx="4280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Análisis de Índices de vegetación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1CA280D-E476-400B-BCCE-8216508FF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25" t="20523" r="41158" b="7268"/>
          <a:stretch/>
        </p:blipFill>
        <p:spPr>
          <a:xfrm>
            <a:off x="8347066" y="1713891"/>
            <a:ext cx="3660957" cy="357759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A3A0C1D-59A1-4C6C-BAC7-ED54353294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93" t="29069" r="38148" b="2036"/>
          <a:stretch/>
        </p:blipFill>
        <p:spPr>
          <a:xfrm>
            <a:off x="4227212" y="1821509"/>
            <a:ext cx="4100340" cy="346997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E9962B40-3942-49CA-B9D3-4500C99494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54" t="16687" r="38687" b="13986"/>
          <a:stretch/>
        </p:blipFill>
        <p:spPr>
          <a:xfrm>
            <a:off x="0" y="1821509"/>
            <a:ext cx="4151782" cy="3535579"/>
          </a:xfrm>
          <a:prstGeom prst="rect">
            <a:avLst/>
          </a:prstGeom>
        </p:spPr>
      </p:pic>
      <p:sp>
        <p:nvSpPr>
          <p:cNvPr id="26" name="Subtítulo 2">
            <a:extLst>
              <a:ext uri="{FF2B5EF4-FFF2-40B4-BE49-F238E27FC236}">
                <a16:creationId xmlns:a16="http://schemas.microsoft.com/office/drawing/2014/main" id="{FCCCB4C2-6933-4F37-9A9F-03EA42AAF334}"/>
              </a:ext>
            </a:extLst>
          </p:cNvPr>
          <p:cNvSpPr txBox="1">
            <a:spLocks/>
          </p:cNvSpPr>
          <p:nvPr/>
        </p:nvSpPr>
        <p:spPr>
          <a:xfrm>
            <a:off x="3133112" y="6062450"/>
            <a:ext cx="5366158" cy="83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400" b="1" dirty="0"/>
              <a:t>Expositor: Ing. Nino Bravo Morales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PE" sz="1200" dirty="0"/>
              <a:t>Investigador del Proyecto Agricultura de Precisión</a:t>
            </a:r>
          </a:p>
        </p:txBody>
      </p:sp>
    </p:spTree>
    <p:extLst>
      <p:ext uri="{BB962C8B-B14F-4D97-AF65-F5344CB8AC3E}">
        <p14:creationId xmlns:p14="http://schemas.microsoft.com/office/powerpoint/2010/main" val="529966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C6D48-B72D-9F6D-1243-8B3E409FB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210" y="2654686"/>
            <a:ext cx="9481580" cy="1133475"/>
          </a:xfrm>
        </p:spPr>
        <p:txBody>
          <a:bodyPr/>
          <a:lstStyle/>
          <a:p>
            <a:pPr algn="ctr"/>
            <a:r>
              <a:rPr lang="es-MX" dirty="0"/>
              <a:t>GRACIAS</a:t>
            </a:r>
            <a:endParaRPr lang="es-PE" dirty="0"/>
          </a:p>
        </p:txBody>
      </p:sp>
      <p:pic>
        <p:nvPicPr>
          <p:cNvPr id="3" name="Picture 2" descr="https://lh4.googleusercontent.com/iW0Spf8wYKME6IOHe67pSu_5-UpyuZ6jspj7Pc948yK_Lw-V6owCJyUPpHvI5RCH3DC6cJ2U0eGMXPTKlxl95o9YKA-gt_QKhN-l3g_scGLRR_y5n_8rkgDMA0gXVl8CiDZhx5HQVg7yTzggBg">
            <a:extLst>
              <a:ext uri="{FF2B5EF4-FFF2-40B4-BE49-F238E27FC236}">
                <a16:creationId xmlns:a16="http://schemas.microsoft.com/office/drawing/2014/main" id="{172E33D3-F216-4728-A504-2BD843A53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20128" r="11950" b="24276"/>
          <a:stretch/>
        </p:blipFill>
        <p:spPr bwMode="auto">
          <a:xfrm>
            <a:off x="5137585" y="171831"/>
            <a:ext cx="1357213" cy="7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548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lh4.googleusercontent.com/iW0Spf8wYKME6IOHe67pSu_5-UpyuZ6jspj7Pc948yK_Lw-V6owCJyUPpHvI5RCH3DC6cJ2U0eGMXPTKlxl95o9YKA-gt_QKhN-l3g_scGLRR_y5n_8rkgDMA0gXVl8CiDZhx5HQVg7yTzggBg">
            <a:extLst>
              <a:ext uri="{FF2B5EF4-FFF2-40B4-BE49-F238E27FC236}">
                <a16:creationId xmlns:a16="http://schemas.microsoft.com/office/drawing/2014/main" id="{140C7EBF-A9BB-4D00-AC19-4FE382829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20128" r="11950" b="24276"/>
          <a:stretch/>
        </p:blipFill>
        <p:spPr bwMode="auto">
          <a:xfrm>
            <a:off x="5137585" y="171831"/>
            <a:ext cx="1357213" cy="7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3AFA1B6-F660-7CB3-EF6C-49A71CA08E33}"/>
              </a:ext>
            </a:extLst>
          </p:cNvPr>
          <p:cNvSpPr txBox="1"/>
          <p:nvPr/>
        </p:nvSpPr>
        <p:spPr>
          <a:xfrm>
            <a:off x="3586017" y="2892927"/>
            <a:ext cx="6097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linkClick r:id="rId3"/>
              </a:rPr>
              <a:t>https://www.python.org/downloads/release/python-3911/</a:t>
            </a:r>
            <a:endParaRPr lang="es-PE" dirty="0"/>
          </a:p>
          <a:p>
            <a:endParaRPr lang="es-PE" dirty="0"/>
          </a:p>
        </p:txBody>
      </p:sp>
      <p:pic>
        <p:nvPicPr>
          <p:cNvPr id="6" name="Picture 2" descr="Python logo vector (.EPS) - Anthon Code">
            <a:extLst>
              <a:ext uri="{FF2B5EF4-FFF2-40B4-BE49-F238E27FC236}">
                <a16:creationId xmlns:a16="http://schemas.microsoft.com/office/drawing/2014/main" id="{3856AEF4-0378-DDDC-E6A1-29E8BCA4C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916" y="1012040"/>
            <a:ext cx="2985397" cy="140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D9E1C0ED-1BE7-4D98-6399-55E86AFB7E2B}"/>
              </a:ext>
            </a:extLst>
          </p:cNvPr>
          <p:cNvSpPr txBox="1">
            <a:spLocks/>
          </p:cNvSpPr>
          <p:nvPr/>
        </p:nvSpPr>
        <p:spPr>
          <a:xfrm>
            <a:off x="3556096" y="2183324"/>
            <a:ext cx="5335035" cy="7096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>
                <a:latin typeface="Arial Black" panose="020B0A04020102020204" pitchFamily="34" charset="0"/>
              </a:rPr>
              <a:t>Python 3.9.11</a:t>
            </a:r>
            <a:endParaRPr lang="es-PE" sz="5400" b="1" dirty="0">
              <a:latin typeface="Arial Black" panose="020B0A04020102020204" pitchFamily="34" charset="0"/>
            </a:endParaRP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3123098A-8C80-DF14-915C-6E0846AF67E3}"/>
              </a:ext>
            </a:extLst>
          </p:cNvPr>
          <p:cNvSpPr txBox="1">
            <a:spLocks/>
          </p:cNvSpPr>
          <p:nvPr/>
        </p:nvSpPr>
        <p:spPr>
          <a:xfrm>
            <a:off x="3225109" y="3683615"/>
            <a:ext cx="5335035" cy="7096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>
                <a:latin typeface="Arial Black" panose="020B0A04020102020204" pitchFamily="34" charset="0"/>
              </a:rPr>
              <a:t>Actualizar </a:t>
            </a:r>
            <a:r>
              <a:rPr lang="es-ES" sz="2400" b="1" dirty="0" err="1">
                <a:latin typeface="Arial Black" panose="020B0A04020102020204" pitchFamily="34" charset="0"/>
              </a:rPr>
              <a:t>pip</a:t>
            </a:r>
            <a:endParaRPr lang="es-PE" sz="5400" b="1" dirty="0">
              <a:latin typeface="Arial Black" panose="020B0A04020102020204" pitchFamily="34" charset="0"/>
            </a:endParaRPr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68011C01-6D64-D957-14C5-DB881A581DEB}"/>
              </a:ext>
            </a:extLst>
          </p:cNvPr>
          <p:cNvSpPr txBox="1">
            <a:spLocks/>
          </p:cNvSpPr>
          <p:nvPr/>
        </p:nvSpPr>
        <p:spPr>
          <a:xfrm>
            <a:off x="3256232" y="4038417"/>
            <a:ext cx="5335035" cy="7096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 err="1">
                <a:latin typeface="+mn-lt"/>
              </a:rPr>
              <a:t>pip</a:t>
            </a:r>
            <a:r>
              <a:rPr lang="es-ES" sz="1800" dirty="0">
                <a:latin typeface="+mn-lt"/>
              </a:rPr>
              <a:t> </a:t>
            </a:r>
            <a:r>
              <a:rPr lang="es-ES" sz="1800" dirty="0" err="1">
                <a:latin typeface="+mn-lt"/>
              </a:rPr>
              <a:t>install</a:t>
            </a:r>
            <a:r>
              <a:rPr lang="es-ES" sz="1800" dirty="0">
                <a:latin typeface="+mn-lt"/>
              </a:rPr>
              <a:t> </a:t>
            </a:r>
            <a:r>
              <a:rPr lang="es-ES" sz="1800" dirty="0" err="1">
                <a:latin typeface="+mn-lt"/>
              </a:rPr>
              <a:t>pip</a:t>
            </a:r>
            <a:r>
              <a:rPr lang="es-ES" sz="1800" dirty="0">
                <a:latin typeface="+mn-lt"/>
              </a:rPr>
              <a:t>==</a:t>
            </a:r>
            <a:r>
              <a:rPr lang="es-ES" sz="1800" b="1" dirty="0">
                <a:solidFill>
                  <a:srgbClr val="FF0000"/>
                </a:solidFill>
                <a:latin typeface="+mn-lt"/>
              </a:rPr>
              <a:t>22.3.1</a:t>
            </a:r>
            <a:endParaRPr lang="es-PE" sz="44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9895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lh4.googleusercontent.com/iW0Spf8wYKME6IOHe67pSu_5-UpyuZ6jspj7Pc948yK_Lw-V6owCJyUPpHvI5RCH3DC6cJ2U0eGMXPTKlxl95o9YKA-gt_QKhN-l3g_scGLRR_y5n_8rkgDMA0gXVl8CiDZhx5HQVg7yTzggBg">
            <a:extLst>
              <a:ext uri="{FF2B5EF4-FFF2-40B4-BE49-F238E27FC236}">
                <a16:creationId xmlns:a16="http://schemas.microsoft.com/office/drawing/2014/main" id="{140C7EBF-A9BB-4D00-AC19-4FE382829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20128" r="11950" b="24276"/>
          <a:stretch/>
        </p:blipFill>
        <p:spPr bwMode="auto">
          <a:xfrm>
            <a:off x="5137585" y="171831"/>
            <a:ext cx="1357213" cy="7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01FC22C-C927-2057-8B93-F11AF581435D}"/>
              </a:ext>
            </a:extLst>
          </p:cNvPr>
          <p:cNvSpPr txBox="1"/>
          <p:nvPr/>
        </p:nvSpPr>
        <p:spPr>
          <a:xfrm>
            <a:off x="5137585" y="2189246"/>
            <a:ext cx="6097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linkClick r:id="rId3"/>
              </a:rPr>
              <a:t>https://pypi.org/</a:t>
            </a:r>
            <a:endParaRPr lang="es-PE" dirty="0"/>
          </a:p>
          <a:p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3C0C27-27F3-5BCC-8EB3-9D419329DC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82" t="45647" r="63392" b="35846"/>
          <a:stretch/>
        </p:blipFill>
        <p:spPr>
          <a:xfrm>
            <a:off x="2767437" y="1808641"/>
            <a:ext cx="2009871" cy="163453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2501920-A8F1-E2F0-8BAA-6D4A9906C289}"/>
              </a:ext>
            </a:extLst>
          </p:cNvPr>
          <p:cNvSpPr txBox="1"/>
          <p:nvPr/>
        </p:nvSpPr>
        <p:spPr>
          <a:xfrm>
            <a:off x="2767437" y="1044871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800" dirty="0">
                <a:latin typeface="Arial Black" panose="020B0A04020102020204" pitchFamily="34" charset="0"/>
              </a:rPr>
              <a:t>Encuentre, instale y publique paquetes de Python con el Índice de paquetes de Python</a:t>
            </a:r>
            <a:endParaRPr lang="es-PE" sz="1800" dirty="0">
              <a:latin typeface="Arial Black" panose="020B0A040201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D02895E-7FC2-A862-C633-882BDB2C66E2}"/>
              </a:ext>
            </a:extLst>
          </p:cNvPr>
          <p:cNvSpPr txBox="1"/>
          <p:nvPr/>
        </p:nvSpPr>
        <p:spPr>
          <a:xfrm>
            <a:off x="2456370" y="3985829"/>
            <a:ext cx="7481454" cy="166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PE" dirty="0"/>
              <a:t>La herramienta oficial (y más usada) para instalar paquetes Python es </a:t>
            </a:r>
            <a:r>
              <a:rPr lang="es-PE" dirty="0" err="1"/>
              <a:t>pip</a:t>
            </a:r>
            <a:r>
              <a:rPr lang="es-PE" dirty="0"/>
              <a:t>.</a:t>
            </a:r>
          </a:p>
          <a:p>
            <a:pPr>
              <a:lnSpc>
                <a:spcPct val="150000"/>
              </a:lnSpc>
            </a:pPr>
            <a:r>
              <a:rPr lang="es-PE" dirty="0"/>
              <a:t>Instala paquetes del Python </a:t>
            </a:r>
            <a:r>
              <a:rPr lang="es-PE" dirty="0" err="1"/>
              <a:t>Package</a:t>
            </a:r>
            <a:r>
              <a:rPr lang="es-PE" dirty="0"/>
              <a:t> </a:t>
            </a:r>
            <a:r>
              <a:rPr lang="es-PE" dirty="0" err="1"/>
              <a:t>Index</a:t>
            </a:r>
            <a:r>
              <a:rPr lang="es-PE" dirty="0"/>
              <a:t> (</a:t>
            </a:r>
            <a:r>
              <a:rPr lang="es-PE" dirty="0" err="1"/>
              <a:t>PyPi</a:t>
            </a:r>
            <a:r>
              <a:rPr lang="es-PE" dirty="0"/>
              <a:t>)</a:t>
            </a:r>
          </a:p>
          <a:p>
            <a:pPr>
              <a:lnSpc>
                <a:spcPct val="150000"/>
              </a:lnSpc>
            </a:pPr>
            <a:r>
              <a:rPr lang="es-PE" dirty="0"/>
              <a:t>Ejemplo: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PE" i="1" dirty="0"/>
              <a:t>python3 -m </a:t>
            </a:r>
            <a:r>
              <a:rPr lang="es-PE" i="1" dirty="0" err="1"/>
              <a:t>pip</a:t>
            </a:r>
            <a:r>
              <a:rPr lang="es-PE" i="1" dirty="0"/>
              <a:t> </a:t>
            </a:r>
            <a:r>
              <a:rPr lang="es-PE" i="1" dirty="0" err="1"/>
              <a:t>install</a:t>
            </a:r>
            <a:r>
              <a:rPr lang="es-PE" i="1" dirty="0"/>
              <a:t> pandas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PE" i="1" dirty="0" err="1"/>
              <a:t>pip</a:t>
            </a:r>
            <a:r>
              <a:rPr lang="es-PE" i="1" dirty="0"/>
              <a:t> </a:t>
            </a:r>
            <a:r>
              <a:rPr lang="es-PE" i="1" dirty="0" err="1"/>
              <a:t>install</a:t>
            </a:r>
            <a:r>
              <a:rPr lang="es-PE" i="1" dirty="0"/>
              <a:t> pandas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02D2A71-0B0A-3871-0206-EAC4B0401671}"/>
              </a:ext>
            </a:extLst>
          </p:cNvPr>
          <p:cNvSpPr txBox="1"/>
          <p:nvPr/>
        </p:nvSpPr>
        <p:spPr>
          <a:xfrm>
            <a:off x="3148343" y="3560613"/>
            <a:ext cx="6097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b="1" dirty="0">
                <a:latin typeface="Arial Black" panose="020B0A04020102020204" pitchFamily="34" charset="0"/>
              </a:rPr>
              <a:t>Instalación de paquetes externos</a:t>
            </a:r>
          </a:p>
        </p:txBody>
      </p:sp>
    </p:spTree>
    <p:extLst>
      <p:ext uri="{BB962C8B-B14F-4D97-AF65-F5344CB8AC3E}">
        <p14:creationId xmlns:p14="http://schemas.microsoft.com/office/powerpoint/2010/main" val="136077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lh4.googleusercontent.com/iW0Spf8wYKME6IOHe67pSu_5-UpyuZ6jspj7Pc948yK_Lw-V6owCJyUPpHvI5RCH3DC6cJ2U0eGMXPTKlxl95o9YKA-gt_QKhN-l3g_scGLRR_y5n_8rkgDMA0gXVl8CiDZhx5HQVg7yTzggBg">
            <a:extLst>
              <a:ext uri="{FF2B5EF4-FFF2-40B4-BE49-F238E27FC236}">
                <a16:creationId xmlns:a16="http://schemas.microsoft.com/office/drawing/2014/main" id="{140C7EBF-A9BB-4D00-AC19-4FE382829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20128" r="11950" b="24276"/>
          <a:stretch/>
        </p:blipFill>
        <p:spPr bwMode="auto">
          <a:xfrm>
            <a:off x="5137585" y="171831"/>
            <a:ext cx="1357213" cy="7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3">
            <a:extLst>
              <a:ext uri="{FF2B5EF4-FFF2-40B4-BE49-F238E27FC236}">
                <a16:creationId xmlns:a16="http://schemas.microsoft.com/office/drawing/2014/main" id="{AEBC30D3-805F-E14A-F412-936CE1217261}"/>
              </a:ext>
            </a:extLst>
          </p:cNvPr>
          <p:cNvSpPr txBox="1">
            <a:spLocks/>
          </p:cNvSpPr>
          <p:nvPr/>
        </p:nvSpPr>
        <p:spPr>
          <a:xfrm>
            <a:off x="2903147" y="2003103"/>
            <a:ext cx="6521510" cy="291516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20000"/>
              </a:lnSpc>
            </a:pPr>
            <a:r>
              <a:rPr lang="es-ES" sz="1800" dirty="0" err="1">
                <a:latin typeface="+mn-lt"/>
              </a:rPr>
              <a:t>pip</a:t>
            </a:r>
            <a:r>
              <a:rPr lang="es-ES" sz="1800" dirty="0">
                <a:latin typeface="+mn-lt"/>
              </a:rPr>
              <a:t> </a:t>
            </a:r>
            <a:r>
              <a:rPr lang="es-ES" sz="1800" dirty="0" err="1">
                <a:latin typeface="+mn-lt"/>
              </a:rPr>
              <a:t>install</a:t>
            </a:r>
            <a:r>
              <a:rPr lang="es-ES" sz="1800" dirty="0">
                <a:latin typeface="+mn-lt"/>
              </a:rPr>
              <a:t> pandas</a:t>
            </a:r>
          </a:p>
          <a:p>
            <a:pPr>
              <a:lnSpc>
                <a:spcPct val="220000"/>
              </a:lnSpc>
            </a:pPr>
            <a:r>
              <a:rPr lang="es-ES" sz="1800" dirty="0" err="1">
                <a:latin typeface="+mn-lt"/>
              </a:rPr>
              <a:t>pip</a:t>
            </a:r>
            <a:r>
              <a:rPr lang="es-ES" sz="1800" dirty="0">
                <a:latin typeface="+mn-lt"/>
              </a:rPr>
              <a:t> </a:t>
            </a:r>
            <a:r>
              <a:rPr lang="es-ES" sz="1800" dirty="0" err="1">
                <a:latin typeface="+mn-lt"/>
              </a:rPr>
              <a:t>install</a:t>
            </a:r>
            <a:r>
              <a:rPr lang="es-ES" sz="1800" dirty="0">
                <a:latin typeface="+mn-lt"/>
              </a:rPr>
              <a:t> </a:t>
            </a:r>
            <a:r>
              <a:rPr lang="es-ES" sz="1800" dirty="0" err="1">
                <a:latin typeface="+mn-lt"/>
              </a:rPr>
              <a:t>rasterio</a:t>
            </a:r>
            <a:endParaRPr lang="es-ES" sz="1800" dirty="0">
              <a:latin typeface="+mn-lt"/>
            </a:endParaRPr>
          </a:p>
          <a:p>
            <a:pPr>
              <a:lnSpc>
                <a:spcPct val="220000"/>
              </a:lnSpc>
            </a:pPr>
            <a:r>
              <a:rPr lang="es-ES" sz="1800" dirty="0" err="1">
                <a:latin typeface="+mn-lt"/>
              </a:rPr>
              <a:t>pip</a:t>
            </a:r>
            <a:r>
              <a:rPr lang="es-ES" sz="1800" dirty="0">
                <a:latin typeface="+mn-lt"/>
              </a:rPr>
              <a:t> </a:t>
            </a:r>
            <a:r>
              <a:rPr lang="es-ES" sz="1800" dirty="0" err="1">
                <a:latin typeface="+mn-lt"/>
              </a:rPr>
              <a:t>install</a:t>
            </a:r>
            <a:r>
              <a:rPr lang="es-ES" sz="1800" dirty="0">
                <a:latin typeface="+mn-lt"/>
              </a:rPr>
              <a:t> </a:t>
            </a:r>
            <a:r>
              <a:rPr lang="es-ES" sz="1800" dirty="0" err="1">
                <a:latin typeface="+mn-lt"/>
              </a:rPr>
              <a:t>geopandas</a:t>
            </a:r>
            <a:endParaRPr lang="es-ES" sz="1800" dirty="0">
              <a:latin typeface="+mn-lt"/>
            </a:endParaRPr>
          </a:p>
          <a:p>
            <a:pPr>
              <a:lnSpc>
                <a:spcPct val="220000"/>
              </a:lnSpc>
            </a:pPr>
            <a:r>
              <a:rPr lang="es-ES" sz="1800" dirty="0" err="1">
                <a:latin typeface="+mn-lt"/>
              </a:rPr>
              <a:t>pip</a:t>
            </a:r>
            <a:r>
              <a:rPr lang="es-ES" sz="1800" dirty="0">
                <a:latin typeface="+mn-lt"/>
              </a:rPr>
              <a:t> </a:t>
            </a:r>
            <a:r>
              <a:rPr lang="es-ES" sz="1800" dirty="0" err="1">
                <a:latin typeface="+mn-lt"/>
              </a:rPr>
              <a:t>install</a:t>
            </a:r>
            <a:r>
              <a:rPr lang="es-ES" sz="1800" dirty="0">
                <a:latin typeface="+mn-lt"/>
              </a:rPr>
              <a:t> </a:t>
            </a:r>
            <a:r>
              <a:rPr lang="es-ES" sz="1800" dirty="0" err="1">
                <a:latin typeface="+mn-lt"/>
              </a:rPr>
              <a:t>jupyter</a:t>
            </a:r>
            <a:r>
              <a:rPr lang="es-ES" sz="1800" dirty="0">
                <a:latin typeface="+mn-lt"/>
              </a:rPr>
              <a:t> notebook</a:t>
            </a:r>
          </a:p>
          <a:p>
            <a:pPr>
              <a:lnSpc>
                <a:spcPct val="220000"/>
              </a:lnSpc>
            </a:pPr>
            <a:r>
              <a:rPr lang="es-ES" sz="1800" dirty="0" err="1">
                <a:latin typeface="+mn-lt"/>
              </a:rPr>
              <a:t>pip</a:t>
            </a:r>
            <a:r>
              <a:rPr lang="es-ES" sz="1800" dirty="0">
                <a:latin typeface="+mn-lt"/>
              </a:rPr>
              <a:t> </a:t>
            </a:r>
            <a:r>
              <a:rPr lang="es-ES" sz="1800" dirty="0" err="1">
                <a:latin typeface="+mn-lt"/>
              </a:rPr>
              <a:t>install</a:t>
            </a:r>
            <a:r>
              <a:rPr lang="es-ES" sz="1800" dirty="0">
                <a:latin typeface="+mn-lt"/>
              </a:rPr>
              <a:t> </a:t>
            </a:r>
            <a:r>
              <a:rPr lang="es-ES" sz="1800" dirty="0" err="1">
                <a:latin typeface="+mn-lt"/>
              </a:rPr>
              <a:t>jupyterlab</a:t>
            </a:r>
            <a:endParaRPr lang="es-ES" sz="1800" dirty="0">
              <a:latin typeface="+mn-lt"/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39A596E9-3054-411E-4183-725418E6BFDB}"/>
              </a:ext>
            </a:extLst>
          </p:cNvPr>
          <p:cNvSpPr txBox="1">
            <a:spLocks/>
          </p:cNvSpPr>
          <p:nvPr/>
        </p:nvSpPr>
        <p:spPr>
          <a:xfrm>
            <a:off x="3360582" y="1230126"/>
            <a:ext cx="5335035" cy="7096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>
                <a:latin typeface="Arial Black" panose="020B0A04020102020204" pitchFamily="34" charset="0"/>
              </a:rPr>
              <a:t>Instalación paquetes </a:t>
            </a:r>
            <a:r>
              <a:rPr lang="es-ES" sz="2400" b="1" dirty="0" err="1">
                <a:latin typeface="Arial Black" panose="020B0A04020102020204" pitchFamily="34" charset="0"/>
              </a:rPr>
              <a:t>pip</a:t>
            </a:r>
            <a:endParaRPr lang="es-PE" sz="5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46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lh4.googleusercontent.com/iW0Spf8wYKME6IOHe67pSu_5-UpyuZ6jspj7Pc948yK_Lw-V6owCJyUPpHvI5RCH3DC6cJ2U0eGMXPTKlxl95o9YKA-gt_QKhN-l3g_scGLRR_y5n_8rkgDMA0gXVl8CiDZhx5HQVg7yTzggBg">
            <a:extLst>
              <a:ext uri="{FF2B5EF4-FFF2-40B4-BE49-F238E27FC236}">
                <a16:creationId xmlns:a16="http://schemas.microsoft.com/office/drawing/2014/main" id="{140C7EBF-A9BB-4D00-AC19-4FE382829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20128" r="11950" b="24276"/>
          <a:stretch/>
        </p:blipFill>
        <p:spPr bwMode="auto">
          <a:xfrm>
            <a:off x="5137585" y="171831"/>
            <a:ext cx="1357213" cy="7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C239071C-6820-47EC-B3A0-88DB4E199959}"/>
              </a:ext>
            </a:extLst>
          </p:cNvPr>
          <p:cNvSpPr txBox="1">
            <a:spLocks/>
          </p:cNvSpPr>
          <p:nvPr/>
        </p:nvSpPr>
        <p:spPr>
          <a:xfrm>
            <a:off x="3225109" y="6048866"/>
            <a:ext cx="5366158" cy="83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400" b="1" dirty="0"/>
              <a:t>Expositor: Ing. Nino Bravo Morales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PE" sz="1200" dirty="0"/>
              <a:t>Investigador del Proyecto Agricultura de Precisión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DA2A842-ED45-47E0-ABAC-0FFACF6DFEA9}"/>
              </a:ext>
            </a:extLst>
          </p:cNvPr>
          <p:cNvSpPr txBox="1"/>
          <p:nvPr/>
        </p:nvSpPr>
        <p:spPr>
          <a:xfrm>
            <a:off x="3945049" y="1901249"/>
            <a:ext cx="6097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linkClick r:id="rId3"/>
              </a:rPr>
              <a:t>https://www.lfd.uci.edu/~gohlke/pythonlibs/#gdal</a:t>
            </a:r>
            <a:endParaRPr lang="es-PE" dirty="0"/>
          </a:p>
          <a:p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21554E0-74E3-40C0-D3DD-EED20C921A4C}"/>
              </a:ext>
            </a:extLst>
          </p:cNvPr>
          <p:cNvSpPr txBox="1"/>
          <p:nvPr/>
        </p:nvSpPr>
        <p:spPr>
          <a:xfrm>
            <a:off x="2859434" y="2362961"/>
            <a:ext cx="6097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Las ruedas binarias son creadas por Christoph </a:t>
            </a:r>
            <a:r>
              <a:rPr lang="es-MX" b="0" i="0" dirty="0" err="1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Gohlke</a:t>
            </a:r>
            <a:r>
              <a:rPr lang="es-MX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 y están disponibles en su sitio web.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B34F38A4-541F-58FA-5112-7D68ECE3F362}"/>
              </a:ext>
            </a:extLst>
          </p:cNvPr>
          <p:cNvSpPr txBox="1">
            <a:spLocks/>
          </p:cNvSpPr>
          <p:nvPr/>
        </p:nvSpPr>
        <p:spPr>
          <a:xfrm>
            <a:off x="3428482" y="991544"/>
            <a:ext cx="5335035" cy="7096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>
                <a:latin typeface="Arial Black" panose="020B0A04020102020204" pitchFamily="34" charset="0"/>
              </a:rPr>
              <a:t>Instalación paquetes versión prueba</a:t>
            </a:r>
            <a:endParaRPr lang="es-PE" sz="5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66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lh4.googleusercontent.com/iW0Spf8wYKME6IOHe67pSu_5-UpyuZ6jspj7Pc948yK_Lw-V6owCJyUPpHvI5RCH3DC6cJ2U0eGMXPTKlxl95o9YKA-gt_QKhN-l3g_scGLRR_y5n_8rkgDMA0gXVl8CiDZhx5HQVg7yTzggBg">
            <a:extLst>
              <a:ext uri="{FF2B5EF4-FFF2-40B4-BE49-F238E27FC236}">
                <a16:creationId xmlns:a16="http://schemas.microsoft.com/office/drawing/2014/main" id="{140C7EBF-A9BB-4D00-AC19-4FE382829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20128" r="11950" b="24276"/>
          <a:stretch/>
        </p:blipFill>
        <p:spPr bwMode="auto">
          <a:xfrm>
            <a:off x="5137585" y="171831"/>
            <a:ext cx="1357213" cy="7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C239071C-6820-47EC-B3A0-88DB4E199959}"/>
              </a:ext>
            </a:extLst>
          </p:cNvPr>
          <p:cNvSpPr txBox="1">
            <a:spLocks/>
          </p:cNvSpPr>
          <p:nvPr/>
        </p:nvSpPr>
        <p:spPr>
          <a:xfrm>
            <a:off x="3225109" y="6048866"/>
            <a:ext cx="5366158" cy="83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400" b="1" dirty="0"/>
              <a:t>Expositor: Ing. Nino Bravo Morales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PE" sz="1200" dirty="0"/>
              <a:t>Investigador del Proyecto Agricultura de Precisión</a:t>
            </a:r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FE989F87-4498-4FB4-8477-9459BCFAA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24" y="1166543"/>
            <a:ext cx="1340151" cy="56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B7738C7-1034-87BD-5A99-091881C5C7C0}"/>
              </a:ext>
            </a:extLst>
          </p:cNvPr>
          <p:cNvSpPr txBox="1"/>
          <p:nvPr/>
        </p:nvSpPr>
        <p:spPr>
          <a:xfrm>
            <a:off x="4894400" y="1705861"/>
            <a:ext cx="2597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i="1" dirty="0">
                <a:solidFill>
                  <a:srgbClr val="2C3E50"/>
                </a:solidFill>
                <a:effectLst/>
                <a:latin typeface="-apple-system"/>
              </a:rPr>
              <a:t>software de control de versiones</a:t>
            </a:r>
            <a:endParaRPr lang="es-PE" b="1" i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27F135C-3AA4-1676-4BE8-18DA17C7F8FC}"/>
              </a:ext>
            </a:extLst>
          </p:cNvPr>
          <p:cNvSpPr txBox="1"/>
          <p:nvPr/>
        </p:nvSpPr>
        <p:spPr>
          <a:xfrm>
            <a:off x="3144581" y="1958225"/>
            <a:ext cx="6097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dirty="0">
                <a:hlinkClick r:id="rId4"/>
              </a:rPr>
              <a:t>https://git-scm.com/downloads</a:t>
            </a:r>
            <a:endParaRPr lang="es-PE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8CF85C3-D11F-6A92-4E00-2B4DBD7CFB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6418" y="2364887"/>
            <a:ext cx="4599161" cy="35850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649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lh4.googleusercontent.com/iW0Spf8wYKME6IOHe67pSu_5-UpyuZ6jspj7Pc948yK_Lw-V6owCJyUPpHvI5RCH3DC6cJ2U0eGMXPTKlxl95o9YKA-gt_QKhN-l3g_scGLRR_y5n_8rkgDMA0gXVl8CiDZhx5HQVg7yTzggBg">
            <a:extLst>
              <a:ext uri="{FF2B5EF4-FFF2-40B4-BE49-F238E27FC236}">
                <a16:creationId xmlns:a16="http://schemas.microsoft.com/office/drawing/2014/main" id="{140C7EBF-A9BB-4D00-AC19-4FE382829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20128" r="11950" b="24276"/>
          <a:stretch/>
        </p:blipFill>
        <p:spPr bwMode="auto">
          <a:xfrm>
            <a:off x="5137585" y="171831"/>
            <a:ext cx="1357213" cy="7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C239071C-6820-47EC-B3A0-88DB4E199959}"/>
              </a:ext>
            </a:extLst>
          </p:cNvPr>
          <p:cNvSpPr txBox="1">
            <a:spLocks/>
          </p:cNvSpPr>
          <p:nvPr/>
        </p:nvSpPr>
        <p:spPr>
          <a:xfrm>
            <a:off x="3225109" y="6048866"/>
            <a:ext cx="5366158" cy="83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400" b="1" dirty="0"/>
              <a:t>Expositor: Ing. Nino Bravo Morales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PE" sz="1200" dirty="0"/>
              <a:t>Investigador del Proyecto Agricultura de Precisión</a:t>
            </a:r>
          </a:p>
        </p:txBody>
      </p:sp>
    </p:spTree>
    <p:extLst>
      <p:ext uri="{BB962C8B-B14F-4D97-AF65-F5344CB8AC3E}">
        <p14:creationId xmlns:p14="http://schemas.microsoft.com/office/powerpoint/2010/main" val="392415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lh4.googleusercontent.com/iW0Spf8wYKME6IOHe67pSu_5-UpyuZ6jspj7Pc948yK_Lw-V6owCJyUPpHvI5RCH3DC6cJ2U0eGMXPTKlxl95o9YKA-gt_QKhN-l3g_scGLRR_y5n_8rkgDMA0gXVl8CiDZhx5HQVg7yTzggBg">
            <a:extLst>
              <a:ext uri="{FF2B5EF4-FFF2-40B4-BE49-F238E27FC236}">
                <a16:creationId xmlns:a16="http://schemas.microsoft.com/office/drawing/2014/main" id="{140C7EBF-A9BB-4D00-AC19-4FE382829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5" t="20128" r="11950" b="24276"/>
          <a:stretch/>
        </p:blipFill>
        <p:spPr bwMode="auto">
          <a:xfrm>
            <a:off x="5137585" y="171831"/>
            <a:ext cx="1357213" cy="71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C239071C-6820-47EC-B3A0-88DB4E199959}"/>
              </a:ext>
            </a:extLst>
          </p:cNvPr>
          <p:cNvSpPr txBox="1">
            <a:spLocks/>
          </p:cNvSpPr>
          <p:nvPr/>
        </p:nvSpPr>
        <p:spPr>
          <a:xfrm>
            <a:off x="3225109" y="6048866"/>
            <a:ext cx="5366158" cy="83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16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164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1164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1400" b="1" dirty="0"/>
              <a:t>Expositor: Ing. Nino Bravo Morales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PE" sz="1200" dirty="0"/>
              <a:t>Investigador del Proyecto Agricultura de Precisión</a:t>
            </a:r>
          </a:p>
        </p:txBody>
      </p:sp>
    </p:spTree>
    <p:extLst>
      <p:ext uri="{BB962C8B-B14F-4D97-AF65-F5344CB8AC3E}">
        <p14:creationId xmlns:p14="http://schemas.microsoft.com/office/powerpoint/2010/main" val="31945891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nCdn2fFamjrJJ7hojTi3r"/>
</p:tagLst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614</Words>
  <Application>Microsoft Office PowerPoint</Application>
  <PresentationFormat>Panorámica</PresentationFormat>
  <Paragraphs>114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3" baseType="lpstr">
      <vt:lpstr>Calibri</vt:lpstr>
      <vt:lpstr>campton</vt:lpstr>
      <vt:lpstr>Wingdings</vt:lpstr>
      <vt:lpstr>-apple-system</vt:lpstr>
      <vt:lpstr>Cambria Math</vt:lpstr>
      <vt:lpstr>Source Sans Pro</vt:lpstr>
      <vt:lpstr>Arial</vt:lpstr>
      <vt:lpstr>Segoe UI Semibold</vt:lpstr>
      <vt:lpstr>Arial Black</vt:lpstr>
      <vt:lpstr>Century Gothic</vt:lpstr>
      <vt:lpstr>Tema de Office</vt:lpstr>
      <vt:lpstr>“Análisis y Procesamiento de imagenes multiespectrales con Python”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Obtención, procesamiento y análisis de imágenes multiespectrales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Proyectos de Inversión – DDTA</dc:title>
  <dc:creator>Carlos Poémape Tuesta</dc:creator>
  <cp:lastModifiedBy>GEOMATICA</cp:lastModifiedBy>
  <cp:revision>33</cp:revision>
  <dcterms:created xsi:type="dcterms:W3CDTF">2021-12-16T15:22:26Z</dcterms:created>
  <dcterms:modified xsi:type="dcterms:W3CDTF">2022-11-12T21:37:10Z</dcterms:modified>
</cp:coreProperties>
</file>